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51"/>
  </p:notesMasterIdLst>
  <p:handoutMasterIdLst>
    <p:handoutMasterId r:id="rId52"/>
  </p:handoutMasterIdLst>
  <p:sldIdLst>
    <p:sldId id="291" r:id="rId2"/>
    <p:sldId id="646" r:id="rId3"/>
    <p:sldId id="652" r:id="rId4"/>
    <p:sldId id="647" r:id="rId5"/>
    <p:sldId id="650" r:id="rId6"/>
    <p:sldId id="534" r:id="rId7"/>
    <p:sldId id="634" r:id="rId8"/>
    <p:sldId id="651" r:id="rId9"/>
    <p:sldId id="637" r:id="rId10"/>
    <p:sldId id="638" r:id="rId11"/>
    <p:sldId id="639" r:id="rId12"/>
    <p:sldId id="640" r:id="rId13"/>
    <p:sldId id="605" r:id="rId14"/>
    <p:sldId id="599" r:id="rId15"/>
    <p:sldId id="532" r:id="rId16"/>
    <p:sldId id="645" r:id="rId17"/>
    <p:sldId id="648" r:id="rId18"/>
    <p:sldId id="653" r:id="rId19"/>
    <p:sldId id="573" r:id="rId20"/>
    <p:sldId id="376" r:id="rId21"/>
    <p:sldId id="613" r:id="rId22"/>
    <p:sldId id="383" r:id="rId23"/>
    <p:sldId id="398" r:id="rId24"/>
    <p:sldId id="589" r:id="rId25"/>
    <p:sldId id="384" r:id="rId26"/>
    <p:sldId id="618" r:id="rId27"/>
    <p:sldId id="517" r:id="rId28"/>
    <p:sldId id="615" r:id="rId29"/>
    <p:sldId id="433" r:id="rId30"/>
    <p:sldId id="621" r:id="rId31"/>
    <p:sldId id="456" r:id="rId32"/>
    <p:sldId id="457" r:id="rId33"/>
    <p:sldId id="629" r:id="rId34"/>
    <p:sldId id="630" r:id="rId35"/>
    <p:sldId id="592" r:id="rId36"/>
    <p:sldId id="642" r:id="rId37"/>
    <p:sldId id="643" r:id="rId38"/>
    <p:sldId id="644" r:id="rId39"/>
    <p:sldId id="636" r:id="rId40"/>
    <p:sldId id="579" r:id="rId41"/>
    <p:sldId id="465" r:id="rId42"/>
    <p:sldId id="581" r:id="rId43"/>
    <p:sldId id="400" r:id="rId44"/>
    <p:sldId id="619" r:id="rId45"/>
    <p:sldId id="446" r:id="rId46"/>
    <p:sldId id="447" r:id="rId47"/>
    <p:sldId id="649" r:id="rId48"/>
    <p:sldId id="510" r:id="rId49"/>
    <p:sldId id="606" r:id="rId5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88" autoAdjust="0"/>
    <p:restoredTop sz="94343" autoAdjust="0"/>
  </p:normalViewPr>
  <p:slideViewPr>
    <p:cSldViewPr>
      <p:cViewPr varScale="1">
        <p:scale>
          <a:sx n="69" d="100"/>
          <a:sy n="69" d="100"/>
        </p:scale>
        <p:origin x="-1104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4E6BD-3FD6-49F4-AC95-7644824C7FFA}" type="datetimeFigureOut">
              <a:rPr lang="tr-TR" smtClean="0"/>
              <a:pPr/>
              <a:t>8.03.2022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AD937-4B60-4331-A763-E55E2ACC33F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855349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91587-4F40-40E9-BDBD-67BFCE354995}" type="datetimeFigureOut">
              <a:rPr lang="tr-TR" smtClean="0"/>
              <a:pPr/>
              <a:t>8.03.2022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99BAC-12E0-486E-81D3-644B0F1601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07986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1C26-CAF6-4DD8-B1E6-E6A13B0F5EDF}" type="datetime1">
              <a:rPr lang="tr-TR" smtClean="0"/>
              <a:pPr/>
              <a:t>8.03.2022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C3A6-9500-4106-AEC3-783A6DA2029C}" type="datetime1">
              <a:rPr lang="tr-TR" smtClean="0"/>
              <a:pPr/>
              <a:t>8.03.2022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AC9E-DEF5-45C8-9C53-A52A0F9ABE2D}" type="datetime1">
              <a:rPr lang="tr-TR" smtClean="0"/>
              <a:pPr/>
              <a:t>8.03.2022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D80E-789B-402E-B9B7-CEA0C6C3162C}" type="datetime1">
              <a:rPr lang="tr-TR" smtClean="0"/>
              <a:pPr/>
              <a:t>8.03.2022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F217-CE65-45B8-A2D3-B9C741F3A50D}" type="datetime1">
              <a:rPr lang="tr-TR" smtClean="0"/>
              <a:pPr/>
              <a:t>8.03.2022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CD0F-5EC3-4A1B-AC8D-63EFD22FC8B8}" type="datetime1">
              <a:rPr lang="tr-TR" smtClean="0"/>
              <a:pPr/>
              <a:t>8.03.2022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6D63-6C70-48D9-869F-C664F094279A}" type="datetime1">
              <a:rPr lang="tr-TR" smtClean="0"/>
              <a:pPr/>
              <a:t>8.03.2022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AA25-1EF3-46DC-A800-1351AB02CF48}" type="datetime1">
              <a:rPr lang="tr-TR" smtClean="0"/>
              <a:pPr/>
              <a:t>8.03.2022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EA7D-4142-4E04-AB54-38A75F57FDE3}" type="datetime1">
              <a:rPr lang="tr-TR" smtClean="0"/>
              <a:pPr/>
              <a:t>8.03.2022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4D93-5979-4215-8C94-1E3399D122EE}" type="datetime1">
              <a:rPr lang="tr-TR" smtClean="0"/>
              <a:pPr/>
              <a:t>8.03.2022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FAB3-479E-49E9-AD21-685C0F800731}" type="datetime1">
              <a:rPr lang="tr-TR" smtClean="0"/>
              <a:pPr/>
              <a:t>8.03.2022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37E910-39B7-484B-9E60-427F6C75F10C}" type="datetime1">
              <a:rPr lang="tr-TR" smtClean="0"/>
              <a:pPr/>
              <a:t>8.03.2022</a:t>
            </a:fld>
            <a:endParaRPr lang="tr-TR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0352" y="764704"/>
            <a:ext cx="7772400" cy="2664296"/>
          </a:xfrm>
        </p:spPr>
        <p:txBody>
          <a:bodyPr/>
          <a:lstStyle/>
          <a:p>
            <a:pPr algn="ctr"/>
            <a:r>
              <a:rPr lang="tr-TR" sz="5400" dirty="0" err="1">
                <a:effectLst/>
                <a:latin typeface="Comic Sans MS" panose="030F0702030302020204" pitchFamily="66" charset="0"/>
              </a:rPr>
              <a:t>Âdâb</a:t>
            </a:r>
            <a:r>
              <a:rPr lang="tr-TR" sz="5400" dirty="0">
                <a:effectLst/>
                <a:latin typeface="Comic Sans MS" panose="030F0702030302020204" pitchFamily="66" charset="0"/>
              </a:rPr>
              <a:t>-ı </a:t>
            </a:r>
            <a:r>
              <a:rPr lang="tr-TR" sz="5400" dirty="0" err="1" smtClean="0">
                <a:effectLst/>
                <a:latin typeface="Comic Sans MS" panose="030F0702030302020204" pitchFamily="66" charset="0"/>
              </a:rPr>
              <a:t>Muâşeret</a:t>
            </a:r>
            <a:r>
              <a:rPr lang="tr-TR" sz="5400" dirty="0" smtClean="0">
                <a:effectLst/>
                <a:latin typeface="Comic Sans MS" panose="030F0702030302020204" pitchFamily="66" charset="0"/>
              </a:rPr>
              <a:t> ve Resmi </a:t>
            </a:r>
            <a:r>
              <a:rPr lang="tr-TR" sz="5400" dirty="0">
                <a:effectLst/>
                <a:latin typeface="Comic Sans MS" panose="030F0702030302020204" pitchFamily="66" charset="0"/>
              </a:rPr>
              <a:t>Görgü Kuralları </a:t>
            </a:r>
            <a:endParaRPr lang="tr-TR" sz="5400" dirty="0">
              <a:latin typeface="Comic Sans MS" panose="030F0702030302020204" pitchFamily="66" charset="0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3568" y="3933056"/>
            <a:ext cx="7772400" cy="2016224"/>
          </a:xfrm>
        </p:spPr>
        <p:txBody>
          <a:bodyPr>
            <a:noAutofit/>
          </a:bodyPr>
          <a:lstStyle/>
          <a:p>
            <a:pPr algn="ctr"/>
            <a:endParaRPr lang="tr-TR" sz="1400" dirty="0" smtClean="0">
              <a:latin typeface="Comic Sans MS" panose="030F0702030302020204" pitchFamily="66" charset="0"/>
            </a:endParaRPr>
          </a:p>
          <a:p>
            <a:pPr algn="ctr"/>
            <a:r>
              <a:rPr lang="tr-TR" sz="3600" dirty="0" smtClean="0">
                <a:latin typeface="Comic Sans MS" panose="030F0702030302020204" pitchFamily="66" charset="0"/>
              </a:rPr>
              <a:t>Ahmet ŞAHİN</a:t>
            </a:r>
          </a:p>
          <a:p>
            <a:pPr algn="ctr"/>
            <a:r>
              <a:rPr lang="tr-TR" sz="3600" dirty="0" smtClean="0">
                <a:latin typeface="Comic Sans MS" panose="030F0702030302020204" pitchFamily="66" charset="0"/>
              </a:rPr>
              <a:t>Konya Eğitim Merkezi Müdürü</a:t>
            </a:r>
          </a:p>
          <a:p>
            <a:pPr algn="r"/>
            <a:endParaRPr lang="tr-TR" sz="1400" dirty="0">
              <a:latin typeface="Comic Sans MS" panose="030F0702030302020204" pitchFamily="66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451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509860"/>
            <a:ext cx="8229600" cy="902916"/>
          </a:xfrm>
        </p:spPr>
        <p:txBody>
          <a:bodyPr/>
          <a:lstStyle/>
          <a:p>
            <a:pPr algn="ctr"/>
            <a:r>
              <a:rPr lang="tr-TR" b="1" dirty="0" smtClean="0">
                <a:latin typeface="Comic Sans MS" panose="030F0702030302020204" pitchFamily="66" charset="0"/>
              </a:rPr>
              <a:t>Kıyafet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0" y="1628800"/>
            <a:ext cx="4572000" cy="4726125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latin typeface="Comic Sans MS" panose="030F0702030302020204" pitchFamily="66" charset="0"/>
              </a:rPr>
              <a:t>Kendimize gösterdiğimiz özen, başkalarından göreceğimiz itibarın belirleyicisidir.</a:t>
            </a:r>
          </a:p>
          <a:p>
            <a:pPr algn="ctr"/>
            <a:r>
              <a:rPr lang="tr-TR" sz="2800" b="1" dirty="0" smtClean="0">
                <a:latin typeface="Comic Sans MS" panose="030F0702030302020204" pitchFamily="66" charset="0"/>
              </a:rPr>
              <a:t> Elbisesine hükmedemeyen…….</a:t>
            </a:r>
          </a:p>
          <a:p>
            <a:pPr algn="ctr"/>
            <a:r>
              <a:rPr lang="tr-TR" altLang="tr-T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Vücudu gizler…..Kişiliğimizin </a:t>
            </a:r>
            <a:r>
              <a:rPr lang="tr-TR" altLang="tr-TR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yansımasıdır.  </a:t>
            </a:r>
            <a:r>
              <a:rPr lang="tr-TR" altLang="tr-TR" sz="16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Ayna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10</a:t>
            </a:fld>
            <a:endParaRPr lang="tr-TR"/>
          </a:p>
        </p:txBody>
      </p:sp>
      <p:pic>
        <p:nvPicPr>
          <p:cNvPr id="3074" name="Picture 2" descr="C:\Users\KONEM\Desktop\Protokol\resimler\Slayt Resim\images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14488"/>
            <a:ext cx="4143404" cy="4786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2839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pPr algn="ctr"/>
            <a:r>
              <a:rPr lang="tr-TR" b="1" dirty="0" smtClean="0">
                <a:latin typeface="Comic Sans MS" panose="030F0702030302020204" pitchFamily="66" charset="0"/>
              </a:rPr>
              <a:t>Kıyafet</a:t>
            </a:r>
            <a:endParaRPr lang="tr-TR" b="1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196752"/>
            <a:ext cx="4929190" cy="566124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00"/>
              </a:spcBef>
              <a:spcAft>
                <a:spcPts val="100"/>
              </a:spcAft>
              <a:buNone/>
              <a:defRPr/>
            </a:pPr>
            <a:endParaRPr lang="tr-TR" sz="20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>
              <a:spcBef>
                <a:spcPts val="100"/>
              </a:spcBef>
              <a:spcAft>
                <a:spcPts val="100"/>
              </a:spcAft>
              <a:defRPr/>
            </a:pPr>
            <a:r>
              <a:rPr lang="tr-TR" sz="20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Kıyafette </a:t>
            </a:r>
            <a:r>
              <a:rPr lang="tr-TR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ölçü; </a:t>
            </a:r>
            <a:r>
              <a:rPr lang="tr-TR" sz="2000" b="1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şık, temiz, düzgün, duruma ve ortama </a:t>
            </a:r>
            <a:r>
              <a:rPr lang="tr-TR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uygun giyinmektir. </a:t>
            </a:r>
            <a:endParaRPr lang="tr-TR" sz="2000" b="1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>
              <a:spcBef>
                <a:spcPts val="100"/>
              </a:spcBef>
              <a:spcAft>
                <a:spcPts val="100"/>
              </a:spcAft>
              <a:defRPr/>
            </a:pPr>
            <a:r>
              <a:rPr lang="tr-TR" sz="2000" b="1" dirty="0" err="1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Ü</a:t>
            </a:r>
            <a:r>
              <a:rPr lang="tr-TR" sz="2000" b="1" dirty="0" err="1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nvan</a:t>
            </a:r>
            <a:r>
              <a:rPr lang="tr-TR" sz="20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ve kurum </a:t>
            </a:r>
            <a:r>
              <a:rPr lang="tr-TR" sz="20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kültürüne uygun olmalı. </a:t>
            </a:r>
          </a:p>
          <a:p>
            <a:pPr algn="just">
              <a:spcBef>
                <a:spcPts val="800"/>
              </a:spcBef>
              <a:spcAft>
                <a:spcPts val="800"/>
              </a:spcAft>
              <a:defRPr/>
            </a:pPr>
            <a:r>
              <a:rPr lang="tr-TR" altLang="tr-TR" sz="20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Resmi ortamlarda </a:t>
            </a:r>
            <a:r>
              <a:rPr lang="tr-TR" altLang="tr-TR" sz="20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elbisenin rengi </a:t>
            </a:r>
            <a:r>
              <a:rPr lang="tr-TR" altLang="tr-TR" sz="20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koyu renklerdir; </a:t>
            </a:r>
            <a:r>
              <a:rPr lang="tr-TR" altLang="tr-TR" sz="2000" b="1" dirty="0" smtClean="0">
                <a:solidFill>
                  <a:schemeClr val="tx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lacivert</a:t>
            </a:r>
            <a:r>
              <a:rPr lang="tr-TR" altLang="tr-TR" sz="20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ve siyahın tonları.</a:t>
            </a:r>
          </a:p>
          <a:p>
            <a:pPr algn="just">
              <a:spcBef>
                <a:spcPts val="800"/>
              </a:spcBef>
              <a:spcAft>
                <a:spcPts val="800"/>
              </a:spcAft>
              <a:defRPr/>
            </a:pPr>
            <a:r>
              <a:rPr lang="tr-TR" altLang="tr-TR" sz="20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tr-TR" altLang="tr-TR" sz="20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Renkler </a:t>
            </a:r>
            <a:r>
              <a:rPr lang="tr-TR" altLang="tr-TR" sz="2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ve  çizgiler uyumlu olmalıdır</a:t>
            </a:r>
            <a:r>
              <a:rPr lang="tr-TR" altLang="tr-TR" sz="20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800"/>
              </a:spcBef>
              <a:spcAft>
                <a:spcPts val="800"/>
              </a:spcAft>
              <a:defRPr/>
            </a:pPr>
            <a:r>
              <a:rPr lang="tr-TR" altLang="tr-TR" sz="20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Sadelik her zaman iyidir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11</a:t>
            </a:fld>
            <a:endParaRPr lang="tr-TR"/>
          </a:p>
        </p:txBody>
      </p:sp>
      <p:pic>
        <p:nvPicPr>
          <p:cNvPr id="4098" name="Picture 2" descr="C:\Users\KONEM\Desktop\Protokol\resimler\Slayt Resim\images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5550" y="1571612"/>
            <a:ext cx="3965606" cy="5143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5198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Kıyafette Kaçınılması Gereken Hususlar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628800"/>
            <a:ext cx="4892554" cy="5040560"/>
          </a:xfrm>
        </p:spPr>
        <p:txBody>
          <a:bodyPr>
            <a:normAutofit/>
          </a:bodyPr>
          <a:lstStyle/>
          <a:p>
            <a:r>
              <a:rPr lang="tr-TR" sz="2800" b="1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Asl</a:t>
            </a:r>
            <a:r>
              <a:rPr lang="tr-TR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olan moda değil </a:t>
            </a:r>
            <a:r>
              <a:rPr lang="tr-TR" sz="28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TESETTÜRDÜR</a:t>
            </a:r>
          </a:p>
          <a:p>
            <a:r>
              <a:rPr lang="tr-TR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Ayakkabı </a:t>
            </a:r>
            <a:r>
              <a:rPr lang="tr-T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ve </a:t>
            </a:r>
            <a:r>
              <a:rPr lang="tr-TR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çanta </a:t>
            </a:r>
            <a:r>
              <a:rPr lang="tr-T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rengi </a:t>
            </a:r>
            <a:r>
              <a:rPr lang="tr-TR" sz="2800" b="1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UYUMLU</a:t>
            </a:r>
            <a:r>
              <a:rPr lang="tr-T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tr-TR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olmalı</a:t>
            </a:r>
          </a:p>
          <a:p>
            <a:r>
              <a:rPr lang="tr-TR" sz="28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Yüksek topuklu, sivri uçlu </a:t>
            </a:r>
            <a:r>
              <a:rPr lang="tr-TR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ayakkabı</a:t>
            </a:r>
          </a:p>
          <a:p>
            <a:r>
              <a:rPr lang="tr-TR" sz="28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İnce ve teli </a:t>
            </a:r>
            <a:r>
              <a:rPr lang="tr-TR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kaçmış çorap</a:t>
            </a:r>
          </a:p>
          <a:p>
            <a:r>
              <a:rPr lang="tr-TR" sz="28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Dar ve ince </a:t>
            </a:r>
            <a:r>
              <a:rPr lang="tr-TR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elbise</a:t>
            </a:r>
          </a:p>
          <a:p>
            <a:r>
              <a:rPr lang="tr-TR" sz="2800" b="1" dirty="0" smtClean="0">
                <a:latin typeface="Comic Sans MS" pitchFamily="66" charset="0"/>
              </a:rPr>
              <a:t>Yazılı, logolu, desenli ve çok renkli kıyafetler</a:t>
            </a:r>
            <a:endParaRPr lang="tr-TR" b="1" dirty="0">
              <a:latin typeface="Comic Sans MS" pitchFamily="66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12</a:t>
            </a:fld>
            <a:endParaRPr lang="tr-TR"/>
          </a:p>
        </p:txBody>
      </p:sp>
      <p:pic>
        <p:nvPicPr>
          <p:cNvPr id="5122" name="Picture 2" descr="C:\Users\KONEM\Desktop\Protokol\resimler\Slayt Resim\images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428736"/>
            <a:ext cx="4000496" cy="5429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7635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13</a:t>
            </a:fld>
            <a:endParaRPr lang="tr-TR"/>
          </a:p>
        </p:txBody>
      </p:sp>
      <p:pic>
        <p:nvPicPr>
          <p:cNvPr id="5" name="İçerik Yer Tutucusu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12776"/>
            <a:ext cx="9144001" cy="5436823"/>
          </a:xfrm>
          <a:prstGeom prst="rect">
            <a:avLst/>
          </a:prstGeom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4139952" y="5373216"/>
            <a:ext cx="4896544" cy="1224136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من يحرم الرفق يحرم الخير كله</a:t>
            </a:r>
            <a:endParaRPr lang="tr-TR" sz="2800" b="1" dirty="0" smtClean="0">
              <a:solidFill>
                <a:schemeClr val="bg1"/>
              </a:solidFill>
            </a:endParaRPr>
          </a:p>
          <a:p>
            <a:pPr algn="r"/>
            <a:r>
              <a:rPr lang="tr-TR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Kemali iman ve insanlar arası düzenin</a:t>
            </a:r>
          </a:p>
          <a:p>
            <a:pPr algn="r"/>
            <a:r>
              <a:rPr lang="tr-TR" sz="28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Karafi</a:t>
            </a:r>
            <a:endParaRPr lang="tr-TR" sz="28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r">
              <a:buNone/>
            </a:pPr>
            <a:r>
              <a:rPr lang="tr-T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G</a:t>
            </a:r>
            <a:r>
              <a:rPr lang="tr-TR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üzelliği saygınlığını artırır</a:t>
            </a:r>
          </a:p>
        </p:txBody>
      </p:sp>
      <p:sp>
        <p:nvSpPr>
          <p:cNvPr id="7" name="İçerik Yer Tutucusu 2"/>
          <p:cNvSpPr>
            <a:spLocks noGrp="1"/>
          </p:cNvSpPr>
          <p:nvPr>
            <p:ph sz="half" idx="1"/>
          </p:nvPr>
        </p:nvSpPr>
        <p:spPr>
          <a:xfrm>
            <a:off x="-1" y="260647"/>
            <a:ext cx="9036497" cy="936105"/>
          </a:xfrm>
        </p:spPr>
        <p:txBody>
          <a:bodyPr>
            <a:noAutofit/>
          </a:bodyPr>
          <a:lstStyle/>
          <a:p>
            <a:pPr algn="ctr"/>
            <a:r>
              <a:rPr lang="tr-TR" sz="6000" b="1" dirty="0" err="1">
                <a:latin typeface="Comic Sans MS" panose="030F0702030302020204" pitchFamily="66" charset="0"/>
              </a:rPr>
              <a:t>Âdâb</a:t>
            </a:r>
            <a:r>
              <a:rPr lang="tr-TR" sz="6000" b="1" dirty="0">
                <a:latin typeface="Comic Sans MS" panose="030F0702030302020204" pitchFamily="66" charset="0"/>
              </a:rPr>
              <a:t>-ı </a:t>
            </a:r>
            <a:r>
              <a:rPr lang="tr-TR" sz="6000" b="1" dirty="0" smtClean="0">
                <a:latin typeface="Comic Sans MS" panose="030F0702030302020204" pitchFamily="66" charset="0"/>
              </a:rPr>
              <a:t>Muâşeret</a:t>
            </a:r>
            <a:endParaRPr lang="tr-TR" sz="5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77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3853" y="332656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tr-TR" sz="5400" b="1" dirty="0" err="1">
                <a:latin typeface="Comic Sans MS" panose="030F0702030302020204" pitchFamily="66" charset="0"/>
              </a:rPr>
              <a:t>Âdâb</a:t>
            </a:r>
            <a:r>
              <a:rPr lang="tr-TR" sz="5400" b="1" dirty="0">
                <a:latin typeface="Comic Sans MS" panose="030F0702030302020204" pitchFamily="66" charset="0"/>
              </a:rPr>
              <a:t>-ı Muâşeret</a:t>
            </a:r>
            <a:endParaRPr lang="tr-TR" sz="54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1" y="1988840"/>
            <a:ext cx="8964489" cy="433576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tr-TR" sz="3600" b="1" dirty="0" smtClean="0">
                <a:latin typeface="Comic Sans MS" panose="030F0702030302020204" pitchFamily="66" charset="0"/>
              </a:rPr>
              <a:t>Toplumumuzun </a:t>
            </a:r>
            <a:r>
              <a:rPr lang="tr-TR" sz="36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gelenek-göreneklerinden</a:t>
            </a:r>
            <a:r>
              <a:rPr lang="tr-TR" sz="3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, tarihinden ve inancından </a:t>
            </a:r>
            <a:r>
              <a:rPr lang="tr-TR" sz="3600" b="1" dirty="0">
                <a:latin typeface="Comic Sans MS" panose="030F0702030302020204" pitchFamily="66" charset="0"/>
              </a:rPr>
              <a:t>temellenmiş gayrı resmi yasalar hükmünde </a:t>
            </a:r>
            <a:r>
              <a:rPr lang="tr-TR" sz="3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hayatı düzenleyen ve güzelleştiren </a:t>
            </a:r>
            <a:r>
              <a:rPr lang="tr-TR" sz="3600" b="1" dirty="0">
                <a:latin typeface="Comic Sans MS" panose="030F0702030302020204" pitchFamily="66" charset="0"/>
              </a:rPr>
              <a:t>kurallardır</a:t>
            </a:r>
            <a:r>
              <a:rPr lang="tr-TR" sz="3600" b="1" dirty="0" smtClean="0">
                <a:latin typeface="Comic Sans MS" panose="030F0702030302020204" pitchFamily="66" charset="0"/>
              </a:rPr>
              <a:t>.</a:t>
            </a:r>
          </a:p>
          <a:p>
            <a:pPr marL="0" indent="0" algn="ctr">
              <a:buNone/>
            </a:pPr>
            <a:endParaRPr lang="tr-TR" sz="36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tr-TR" sz="3600" b="1" dirty="0">
                <a:latin typeface="Comic Sans MS" panose="030F0702030302020204" pitchFamily="66" charset="0"/>
              </a:rPr>
              <a:t>K</a:t>
            </a:r>
            <a:r>
              <a:rPr lang="tr-TR" sz="3600" b="1" dirty="0" smtClean="0">
                <a:latin typeface="Comic Sans MS" panose="030F0702030302020204" pitchFamily="66" charset="0"/>
              </a:rPr>
              <a:t>işisel </a:t>
            </a:r>
            <a:r>
              <a:rPr lang="tr-TR" sz="3600" b="1" dirty="0">
                <a:latin typeface="Comic Sans MS" panose="030F0702030302020204" pitchFamily="66" charset="0"/>
              </a:rPr>
              <a:t>ilişkilerde uyulması beklenen </a:t>
            </a:r>
            <a:endParaRPr lang="tr-TR" sz="3600" b="1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tr-TR" sz="36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GÖRGÜ</a:t>
            </a:r>
            <a:r>
              <a:rPr lang="tr-TR" sz="3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, NEZAKET, </a:t>
            </a:r>
            <a:r>
              <a:rPr lang="tr-TR" sz="36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ZERAFET, </a:t>
            </a:r>
            <a:r>
              <a:rPr lang="tr-TR" sz="3600" b="1" dirty="0" smtClean="0">
                <a:latin typeface="Comic Sans MS" panose="030F0702030302020204" pitchFamily="66" charset="0"/>
              </a:rPr>
              <a:t>gibi </a:t>
            </a:r>
          </a:p>
          <a:p>
            <a:pPr marL="0" indent="0" algn="ctr">
              <a:buNone/>
            </a:pPr>
            <a:r>
              <a:rPr lang="tr-TR" sz="3600" b="1" dirty="0" smtClean="0">
                <a:latin typeface="Comic Sans MS" panose="030F0702030302020204" pitchFamily="66" charset="0"/>
              </a:rPr>
              <a:t>ilke </a:t>
            </a:r>
            <a:r>
              <a:rPr lang="tr-TR" sz="3600" b="1" dirty="0">
                <a:latin typeface="Comic Sans MS" panose="030F0702030302020204" pitchFamily="66" charset="0"/>
              </a:rPr>
              <a:t>ve kurallar </a:t>
            </a:r>
            <a:r>
              <a:rPr lang="tr-TR" sz="3600" b="1" dirty="0" smtClean="0">
                <a:latin typeface="Comic Sans MS" panose="030F0702030302020204" pitchFamily="66" charset="0"/>
              </a:rPr>
              <a:t>bütünüdür.</a:t>
            </a:r>
            <a:endParaRPr lang="tr-TR" sz="3600" b="1" dirty="0">
              <a:latin typeface="Comic Sans MS" panose="030F0702030302020204" pitchFamily="66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066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tr-TR" sz="5400" b="1" dirty="0" err="1">
                <a:latin typeface="Comic Sans MS" panose="030F0702030302020204" pitchFamily="66" charset="0"/>
              </a:rPr>
              <a:t>Âdâb</a:t>
            </a:r>
            <a:r>
              <a:rPr lang="tr-TR" sz="5400" b="1" dirty="0">
                <a:latin typeface="Comic Sans MS" panose="030F0702030302020204" pitchFamily="66" charset="0"/>
              </a:rPr>
              <a:t>-ı Muâşeret</a:t>
            </a:r>
            <a:endParaRPr lang="tr-TR" sz="4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4929222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tr-TR" altLang="tr-TR" sz="40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Nezaket içimizdeki güzelliklerin dışa… </a:t>
            </a:r>
            <a:r>
              <a:rPr lang="tr-TR" altLang="tr-TR" sz="14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Merhamet Estetik</a:t>
            </a:r>
          </a:p>
          <a:p>
            <a:pPr algn="ctr"/>
            <a:r>
              <a:rPr lang="tr-TR" sz="4000" b="1" dirty="0" smtClean="0">
                <a:latin typeface="Comic Sans MS" panose="030F0702030302020204" pitchFamily="66" charset="0"/>
              </a:rPr>
              <a:t>Bugün kabalık ve kalabalık içindeyiz. Nezaketi korkaklık olarak görenlerin arasında yaşıyoruz.</a:t>
            </a:r>
            <a:endParaRPr lang="tr-TR" sz="4000" b="1" dirty="0">
              <a:latin typeface="Comic Sans MS" panose="030F0702030302020204" pitchFamily="66" charset="0"/>
            </a:endParaRPr>
          </a:p>
          <a:p>
            <a:pPr algn="ctr"/>
            <a:endParaRPr lang="tr-TR" sz="40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623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16</a:t>
            </a:fld>
            <a:endParaRPr lang="tr-TR"/>
          </a:p>
        </p:txBody>
      </p:sp>
      <p:pic>
        <p:nvPicPr>
          <p:cNvPr id="1026" name="Picture 2" descr="C:\Users\KONEM\Desktop\Protokol\resimler\Slayt Resim\IMG_20190704_1639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b="1" dirty="0"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17</a:t>
            </a:fld>
            <a:endParaRPr lang="tr-TR"/>
          </a:p>
        </p:txBody>
      </p:sp>
      <p:pic>
        <p:nvPicPr>
          <p:cNvPr id="3074" name="Picture 2" descr="C:\Users\KONEM\Desktop\IMG_20211031_1139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642878" y="5572140"/>
            <a:ext cx="850112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FFC000"/>
                </a:solidFill>
                <a:latin typeface="Comic Sans MS" pitchFamily="66" charset="0"/>
              </a:rPr>
              <a:t>En Büyük değer… İnsan olmak</a:t>
            </a:r>
          </a:p>
          <a:p>
            <a:r>
              <a:rPr lang="tr-TR" b="1" dirty="0" smtClean="0">
                <a:solidFill>
                  <a:srgbClr val="FFC000"/>
                </a:solidFill>
                <a:latin typeface="Comic Sans MS" pitchFamily="66" charset="0"/>
              </a:rPr>
              <a:t>Sözde davranışta</a:t>
            </a:r>
            <a:endParaRPr lang="tr-TR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18</a:t>
            </a:fld>
            <a:endParaRPr lang="tr-TR"/>
          </a:p>
        </p:txBody>
      </p:sp>
      <p:pic>
        <p:nvPicPr>
          <p:cNvPr id="1026" name="Picture 2" descr="C:\Users\KONEM\Desktop\FB_IMG_15518158855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tr-TR" sz="5400" b="1" dirty="0" smtClean="0">
                <a:latin typeface="Comic Sans MS" panose="030F0702030302020204" pitchFamily="66" charset="0"/>
              </a:rPr>
              <a:t>Zarif İnsanın Alışkanlıkları</a:t>
            </a:r>
            <a:endParaRPr lang="tr-TR" sz="4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07768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tr-TR" altLang="tr-TR" sz="3600" b="1" dirty="0" smtClean="0">
                <a:latin typeface="Comic Sans MS" panose="030F0702030302020204" pitchFamily="66" charset="0"/>
              </a:rPr>
              <a:t>Ben yerine </a:t>
            </a:r>
            <a:r>
              <a:rPr lang="tr-TR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Biz,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tr-TR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Emir dili yerine LÜTFEN, RİCA EDERİM demeyi,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tr-TR" altLang="tr-TR" sz="36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tr-TR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Takdir ve TEŞEKKÜR etmeyi,</a:t>
            </a:r>
            <a:endParaRPr lang="tr-TR" altLang="tr-TR" sz="3600" b="1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tr-TR" altLang="tr-TR" sz="36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Hata edince, ÖZÜR DİLEMEYİ bilir.</a:t>
            </a:r>
            <a:endParaRPr lang="tr-TR" altLang="tr-TR" sz="3600" b="1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3587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</a:t>
            </a:fld>
            <a:endParaRPr lang="tr-TR"/>
          </a:p>
        </p:txBody>
      </p:sp>
      <p:pic>
        <p:nvPicPr>
          <p:cNvPr id="1027" name="Picture 3" descr="C:\Users\KONEM\Desktop\IMG_20180214_1429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323637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7200" b="1" dirty="0">
                <a:latin typeface="Comic Sans MS" panose="030F0702030302020204" pitchFamily="66" charset="0"/>
              </a:rPr>
              <a:t>Resmi Görgü Kuralları</a:t>
            </a:r>
            <a:r>
              <a:rPr lang="tr-TR" sz="6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/>
            </a:r>
            <a:br>
              <a:rPr lang="tr-TR" sz="6600" b="1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endParaRPr lang="tr-TR" sz="7200" b="1" dirty="0">
              <a:latin typeface="Comic Sans MS" panose="030F0702030302020204" pitchFamily="66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20</a:t>
            </a:fld>
            <a:endParaRPr lang="tr-TR"/>
          </a:p>
        </p:txBody>
      </p:sp>
      <p:pic>
        <p:nvPicPr>
          <p:cNvPr id="5" name="Picture 2" descr="C:\Users\KONEM\Desktop\Protokol\resimler\Diyanet_İşleri_Başkanlığı_yeni_logo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643182"/>
            <a:ext cx="4286280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375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071546"/>
          </a:xfrm>
        </p:spPr>
        <p:txBody>
          <a:bodyPr/>
          <a:lstStyle/>
          <a:p>
            <a:pPr algn="ctr"/>
            <a:r>
              <a:rPr lang="tr-TR" altLang="tr-TR" sz="5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Resmi İletişim Alanları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500174"/>
            <a:ext cx="4214810" cy="5357826"/>
          </a:xfrm>
        </p:spPr>
        <p:txBody>
          <a:bodyPr>
            <a:normAutofit/>
          </a:bodyPr>
          <a:lstStyle/>
          <a:p>
            <a:r>
              <a:rPr lang="tr-TR" altLang="tr-T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Yöneticilerin </a:t>
            </a:r>
            <a:r>
              <a:rPr lang="tr-TR" altLang="tr-TR" sz="2800" b="1" dirty="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MAKAM</a:t>
            </a:r>
            <a:r>
              <a:rPr lang="tr-TR" altLang="tr-T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odaları</a:t>
            </a:r>
            <a:r>
              <a:rPr lang="tr-TR" altLang="tr-TR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,</a:t>
            </a:r>
          </a:p>
          <a:p>
            <a:r>
              <a:rPr lang="tr-TR" altLang="tr-T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Resmi </a:t>
            </a:r>
            <a:r>
              <a:rPr lang="tr-TR" altLang="tr-TR" sz="2400" b="1" dirty="0" smtClean="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TOPLANTILAR,</a:t>
            </a:r>
          </a:p>
          <a:p>
            <a:r>
              <a:rPr lang="tr-TR" altLang="tr-TR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Resmi </a:t>
            </a:r>
            <a:r>
              <a:rPr lang="tr-TR" altLang="tr-TR" sz="2400" b="1" dirty="0" smtClean="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TÖRENLER,</a:t>
            </a:r>
          </a:p>
          <a:p>
            <a:r>
              <a:rPr lang="tr-TR" altLang="tr-T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Resmi </a:t>
            </a:r>
            <a:r>
              <a:rPr lang="tr-TR" altLang="tr-TR" sz="2400" b="1" dirty="0" smtClean="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DAVET ve YEMEKLER</a:t>
            </a:r>
            <a:r>
              <a:rPr lang="tr-TR" altLang="tr-TR" sz="24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,</a:t>
            </a:r>
          </a:p>
          <a:p>
            <a:r>
              <a:rPr lang="tr-TR" altLang="tr-T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Resmi </a:t>
            </a:r>
            <a:r>
              <a:rPr lang="tr-TR" altLang="tr-TR" sz="2400" b="1" dirty="0" smtClean="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OTOMOBİLLER.</a:t>
            </a: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21</a:t>
            </a:fld>
            <a:endParaRPr lang="tr-TR"/>
          </a:p>
        </p:txBody>
      </p:sp>
      <p:pic>
        <p:nvPicPr>
          <p:cNvPr id="3075" name="Picture 3" descr="C:\Users\KONEM\Desktop\2020-02-06-diyanet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357299"/>
            <a:ext cx="4857752" cy="5500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61564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25782"/>
          </a:xfrm>
        </p:spPr>
        <p:txBody>
          <a:bodyPr>
            <a:noAutofit/>
          </a:bodyPr>
          <a:lstStyle/>
          <a:p>
            <a:pPr algn="ctr"/>
            <a:r>
              <a:rPr lang="tr-TR" altLang="tr-TR" sz="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tr-TR" altLang="tr-TR" sz="600" b="1" dirty="0"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tr-TR" altLang="tr-TR" sz="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tr-TR" altLang="tr-TR" sz="600" b="1" dirty="0"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tr-TR" altLang="tr-TR" sz="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tr-TR" altLang="tr-TR" sz="600" b="1" dirty="0"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tr-TR" altLang="tr-TR" sz="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tr-TR" altLang="tr-TR" sz="600" b="1" dirty="0"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tr-TR" altLang="tr-TR" sz="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tr-TR" altLang="tr-TR" sz="600" b="1" dirty="0"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tr-TR" altLang="tr-TR" sz="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tr-TR" altLang="tr-TR" sz="600" b="1" dirty="0"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tr-TR" altLang="tr-TR" sz="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tr-TR" altLang="tr-TR" sz="600" b="1" dirty="0"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tr-TR" altLang="tr-TR" sz="4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Resmi </a:t>
            </a:r>
            <a:r>
              <a:rPr lang="tr-TR" altLang="tr-TR" sz="4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Davranış </a:t>
            </a:r>
            <a:r>
              <a:rPr lang="tr-TR" altLang="tr-TR" sz="4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İlkeleri</a:t>
            </a:r>
            <a:endParaRPr lang="tr-TR" sz="4400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57554" y="1500174"/>
            <a:ext cx="5643602" cy="5357826"/>
          </a:xfrm>
        </p:spPr>
        <p:txBody>
          <a:bodyPr>
            <a:noAutofit/>
          </a:bodyPr>
          <a:lstStyle/>
          <a:p>
            <a:pPr algn="just">
              <a:spcBef>
                <a:spcPts val="800"/>
              </a:spcBef>
              <a:spcAft>
                <a:spcPts val="800"/>
              </a:spcAft>
              <a:defRPr/>
            </a:pPr>
            <a:r>
              <a:rPr lang="tr-TR" sz="28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MAKAMA ve ÜNVANA </a:t>
            </a:r>
            <a:r>
              <a:rPr lang="tr-TR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saygı ve nezaket esastır</a:t>
            </a:r>
            <a:r>
              <a:rPr lang="tr-T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. </a:t>
            </a:r>
            <a:r>
              <a:rPr lang="tr-TR" sz="14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4 korumak kollamak</a:t>
            </a:r>
          </a:p>
          <a:p>
            <a:pPr algn="just">
              <a:spcBef>
                <a:spcPts val="800"/>
              </a:spcBef>
              <a:spcAft>
                <a:spcPts val="800"/>
              </a:spcAft>
              <a:defRPr/>
            </a:pPr>
            <a:r>
              <a:rPr lang="tr-TR" sz="28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MAKAM </a:t>
            </a:r>
            <a:r>
              <a:rPr lang="tr-TR" sz="2800" b="1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ve </a:t>
            </a:r>
            <a:r>
              <a:rPr lang="tr-TR" sz="28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RESMİ </a:t>
            </a:r>
            <a:r>
              <a:rPr lang="tr-TR" sz="2800" b="1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unvan </a:t>
            </a:r>
            <a:r>
              <a:rPr lang="tr-T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esastır. Protokolde kişisel unvan, yaş ve cinsiyet ayrımı yoktur. </a:t>
            </a:r>
            <a:endParaRPr lang="tr-TR" sz="2800" b="1" u="sng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>
              <a:spcBef>
                <a:spcPts val="800"/>
              </a:spcBef>
              <a:spcAft>
                <a:spcPts val="800"/>
              </a:spcAft>
              <a:defRPr/>
            </a:pPr>
            <a:r>
              <a:rPr lang="tr-TR" sz="28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RESMİYET ve CİDDİYET </a:t>
            </a:r>
            <a:r>
              <a:rPr lang="tr-TR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esastır</a:t>
            </a:r>
            <a:r>
              <a:rPr lang="tr-T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. Gayri resmi ve laubali hareketlerden sakınılmalıdır</a:t>
            </a:r>
            <a:r>
              <a:rPr lang="tr-TR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  <a:endParaRPr lang="tr-TR" sz="2800" b="1" dirty="0">
              <a:latin typeface="Comic Sans MS" panose="030F0702030302020204" pitchFamily="66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22</a:t>
            </a:fld>
            <a:endParaRPr lang="tr-TR"/>
          </a:p>
        </p:txBody>
      </p:sp>
      <p:pic>
        <p:nvPicPr>
          <p:cNvPr id="2050" name="Picture 2" descr="C:\Users\KONEM\Desktop\Protokol\resimler\Diyanet_İşleri_Başkanlığı_yeni_logo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3357554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6355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66E489-45E8-4D12-A9DC-C3DB3E4E03A0}" type="slidenum">
              <a:rPr lang="tr-TR" altLang="tr-T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tr-TR" altLang="tr-TR" sz="1200" smtClean="0">
              <a:solidFill>
                <a:srgbClr val="898989"/>
              </a:solidFill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0" y="0"/>
            <a:ext cx="9144000" cy="52149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  <a:buNone/>
              <a:defRPr/>
            </a:pPr>
            <a:endParaRPr lang="tr-TR" sz="2800" b="1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214282" y="4714884"/>
            <a:ext cx="8643998" cy="2133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Onuru ve saygınlığı korumak esastır</a:t>
            </a:r>
          </a:p>
          <a:p>
            <a:pPr algn="ctr"/>
            <a:r>
              <a:rPr lang="tr-TR" sz="3200" b="1" dirty="0" smtClean="0">
                <a:latin typeface="Comic Sans MS" panose="030F0702030302020204" pitchFamily="66" charset="0"/>
              </a:rPr>
              <a:t>Resmi hayatta temsil esastır.</a:t>
            </a:r>
            <a:br>
              <a:rPr lang="tr-TR" sz="3200" b="1" dirty="0" smtClean="0">
                <a:latin typeface="Comic Sans MS" panose="030F0702030302020204" pitchFamily="66" charset="0"/>
              </a:rPr>
            </a:br>
            <a:r>
              <a:rPr lang="tr-TR" sz="3200" b="1" dirty="0" smtClean="0">
                <a:latin typeface="Comic Sans MS" panose="030F0702030302020204" pitchFamily="66" charset="0"/>
              </a:rPr>
              <a:t> Herkes taşıdığı </a:t>
            </a:r>
            <a:r>
              <a:rPr lang="tr-T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unvanı</a:t>
            </a:r>
            <a:r>
              <a:rPr lang="tr-TR" sz="3200" b="1" dirty="0" smtClean="0">
                <a:latin typeface="Comic Sans MS" panose="030F0702030302020204" pitchFamily="66" charset="0"/>
              </a:rPr>
              <a:t> ve çalıştığı </a:t>
            </a:r>
            <a:r>
              <a:rPr lang="tr-T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kurumu</a:t>
            </a:r>
            <a:r>
              <a:rPr lang="tr-TR" sz="3200" b="1" dirty="0" smtClean="0">
                <a:latin typeface="Comic Sans MS" panose="030F0702030302020204" pitchFamily="66" charset="0"/>
              </a:rPr>
              <a:t> temsil eder.</a:t>
            </a:r>
            <a:endParaRPr lang="tr-TR" sz="3200" dirty="0">
              <a:solidFill>
                <a:srgbClr val="FFC000"/>
              </a:solidFill>
            </a:endParaRPr>
          </a:p>
        </p:txBody>
      </p:sp>
      <p:pic>
        <p:nvPicPr>
          <p:cNvPr id="2" name="Picture 3" descr="C:\Users\KONEM\Desktop\IMG_20190826_2145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86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7715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Autofit/>
          </a:bodyPr>
          <a:lstStyle/>
          <a:p>
            <a:pPr algn="ctr"/>
            <a:r>
              <a:rPr lang="tr-TR" sz="6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Temsil niteliği,</a:t>
            </a:r>
            <a:endParaRPr lang="tr-TR" sz="6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28926" y="1357298"/>
            <a:ext cx="6215074" cy="545607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32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Dış görünümü</a:t>
            </a:r>
            <a:r>
              <a:rPr lang="tr-TR" sz="3200" b="1" dirty="0">
                <a:latin typeface="Comic Sans MS" panose="030F0702030302020204" pitchFamily="66" charset="0"/>
              </a:rPr>
              <a:t>,</a:t>
            </a:r>
            <a:r>
              <a:rPr lang="tr-TR" sz="3200" b="1" dirty="0" smtClean="0">
                <a:latin typeface="Comic Sans MS" panose="030F0702030302020204" pitchFamily="66" charset="0"/>
              </a:rPr>
              <a:t> kıyafet, tutum ve davranış,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İletişim </a:t>
            </a:r>
            <a:r>
              <a:rPr lang="tr-TR" sz="3200" b="1" dirty="0" smtClean="0">
                <a:latin typeface="Comic Sans MS" panose="030F0702030302020204" pitchFamily="66" charset="0"/>
              </a:rPr>
              <a:t>becerilerinin iyi olması,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Dili </a:t>
            </a:r>
            <a:r>
              <a:rPr lang="tr-TR" sz="3200" b="1" dirty="0" smtClean="0">
                <a:latin typeface="Comic Sans MS" panose="030F0702030302020204" pitchFamily="66" charset="0"/>
              </a:rPr>
              <a:t>doğru ve akıcı kullanması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Görgü ve nezaket </a:t>
            </a:r>
            <a:r>
              <a:rPr lang="tr-TR" sz="3200" b="1" dirty="0" smtClean="0">
                <a:latin typeface="Comic Sans MS" panose="030F0702030302020204" pitchFamily="66" charset="0"/>
              </a:rPr>
              <a:t>kurallarına uyması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Mevzuat bilgisi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Genel kültürüyle</a:t>
            </a:r>
            <a:r>
              <a:rPr lang="tr-TR" sz="3200" b="1" dirty="0" smtClean="0">
                <a:latin typeface="Comic Sans MS" panose="030F0702030302020204" pitchFamily="66" charset="0"/>
              </a:rPr>
              <a:t> ortaya çıkar</a:t>
            </a:r>
            <a:endParaRPr lang="tr-TR" sz="3200" b="1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800" smtClean="0"/>
              <a:pPr/>
              <a:t>24</a:t>
            </a:fld>
            <a:endParaRPr lang="tr-TR" sz="1800"/>
          </a:p>
        </p:txBody>
      </p:sp>
      <p:pic>
        <p:nvPicPr>
          <p:cNvPr id="6" name="Picture 2" descr="C:\Users\KONEM\Desktop\Protokol\resimler\Diyanet_İşleri_Başkanlığı_yeni_logo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2857488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08377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>
            <a:noAutofit/>
          </a:bodyPr>
          <a:lstStyle/>
          <a:p>
            <a:pPr algn="ctr"/>
            <a:r>
              <a:rPr lang="tr-TR" altLang="tr-TR" sz="4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tr-TR" altLang="tr-TR" sz="4400" b="1" dirty="0"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tr-TR" altLang="tr-TR" sz="4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tr-TR" altLang="tr-TR" sz="4400" b="1" dirty="0"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tr-TR" altLang="tr-TR" sz="4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tr-TR" altLang="tr-TR" sz="4400" b="1" dirty="0"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tr-TR" altLang="tr-TR" sz="4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tr-TR" altLang="tr-TR" sz="4400" b="1" dirty="0"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tr-TR" altLang="tr-TR" sz="4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tr-TR" altLang="tr-TR" sz="4400" b="1" dirty="0"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tr-TR" altLang="tr-TR" sz="4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tr-TR" altLang="tr-TR" sz="4400" b="1" dirty="0"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tr-TR" altLang="tr-TR" sz="4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tr-TR" altLang="tr-TR" sz="4400" b="1" dirty="0"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tr-TR" altLang="tr-TR" sz="4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Resmi Davranış </a:t>
            </a:r>
            <a:r>
              <a:rPr lang="tr-TR" altLang="tr-TR" sz="44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İlkeleri</a:t>
            </a:r>
            <a:endParaRPr lang="tr-TR" sz="4400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tr-TR" sz="1400" b="1" dirty="0">
              <a:solidFill>
                <a:schemeClr val="accent5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>
              <a:spcBef>
                <a:spcPts val="100"/>
              </a:spcBef>
              <a:spcAft>
                <a:spcPts val="100"/>
              </a:spcAft>
              <a:defRPr/>
            </a:pPr>
            <a:r>
              <a:rPr lang="tr-TR" sz="2400" b="1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Öncelik açısından; </a:t>
            </a:r>
            <a:r>
              <a:rPr lang="tr-TR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Kamusal </a:t>
            </a:r>
            <a:r>
              <a:rPr lang="tr-TR" sz="24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yaşamda, </a:t>
            </a:r>
            <a:endParaRPr lang="tr-TR" sz="24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985838" indent="-354013" algn="just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tr-TR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ULUSAL BAYRAK,</a:t>
            </a:r>
            <a:endParaRPr lang="tr-TR" altLang="tr-TR" sz="2400" dirty="0" smtClean="0">
              <a:solidFill>
                <a:schemeClr val="accent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985838" indent="-354013" algn="just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tr-TR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ÜST</a:t>
            </a:r>
            <a:endParaRPr lang="tr-TR" altLang="tr-TR" sz="2400" dirty="0" smtClean="0">
              <a:solidFill>
                <a:schemeClr val="accent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985838" indent="-354013" algn="just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tr-TR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KONUK</a:t>
            </a:r>
            <a:endParaRPr lang="tr-TR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marL="0" indent="0" algn="just">
              <a:spcBef>
                <a:spcPts val="100"/>
              </a:spcBef>
              <a:spcAft>
                <a:spcPts val="100"/>
              </a:spcAft>
              <a:buNone/>
              <a:defRPr/>
            </a:pPr>
            <a:r>
              <a:rPr lang="tr-TR" altLang="tr-TR" sz="24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daima </a:t>
            </a:r>
            <a:r>
              <a:rPr lang="tr-TR" altLang="tr-TR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önce gelir ve </a:t>
            </a:r>
            <a:r>
              <a:rPr lang="tr-TR" altLang="tr-TR" sz="24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SAĞDA</a:t>
            </a:r>
            <a:r>
              <a:rPr lang="tr-TR" altLang="tr-TR" sz="24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tr-TR" altLang="tr-TR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yer alır. </a:t>
            </a:r>
            <a:r>
              <a:rPr lang="tr-TR" sz="24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Bu </a:t>
            </a:r>
            <a:r>
              <a:rPr lang="tr-TR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sebeple </a:t>
            </a:r>
            <a:endParaRPr lang="tr-TR" sz="2400" b="1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None/>
              <a:defRPr/>
            </a:pPr>
            <a:r>
              <a:rPr lang="tr-TR" sz="24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yürüyüş düzeninde üstün </a:t>
            </a:r>
            <a:r>
              <a:rPr lang="tr-TR" sz="24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SOLUNDA</a:t>
            </a:r>
            <a:r>
              <a:rPr lang="tr-TR" sz="24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yer alınmalıdır.</a:t>
            </a:r>
          </a:p>
          <a:p>
            <a:pPr marL="358775" indent="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None/>
              <a:defRPr/>
            </a:pPr>
            <a:endParaRPr lang="tr-TR" sz="24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>
              <a:spcBef>
                <a:spcPts val="100"/>
              </a:spcBef>
              <a:spcAft>
                <a:spcPts val="100"/>
              </a:spcAft>
              <a:defRPr/>
            </a:pPr>
            <a:r>
              <a:rPr lang="tr-TR" altLang="tr-TR" sz="24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Resmi ilişkilerde ve sosyal davranışlarda</a:t>
            </a:r>
            <a:r>
              <a:rPr lang="tr-TR" altLang="tr-TR" sz="2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;</a:t>
            </a:r>
          </a:p>
          <a:p>
            <a:pPr marL="985838" indent="-354013" algn="just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tr-TR" sz="2400" b="1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üst’e</a:t>
            </a:r>
            <a:r>
              <a:rPr lang="tr-TR" altLang="tr-TR" sz="24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karşı </a:t>
            </a:r>
            <a:r>
              <a:rPr lang="tr-TR" altLang="tr-TR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SAYGI</a:t>
            </a:r>
            <a:r>
              <a:rPr lang="tr-TR" altLang="tr-TR" sz="2400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</a:p>
          <a:p>
            <a:pPr marL="985838" indent="-354013" algn="just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tr-TR" sz="24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ast’a </a:t>
            </a:r>
            <a:r>
              <a:rPr lang="tr-TR" altLang="tr-TR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karşı </a:t>
            </a:r>
            <a:r>
              <a:rPr lang="tr-TR" altLang="tr-TR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NEZAKET</a:t>
            </a:r>
            <a:r>
              <a:rPr lang="tr-TR" altLang="tr-TR" sz="2400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</a:t>
            </a:r>
            <a:endParaRPr lang="tr-TR" altLang="tr-TR" sz="2400" dirty="0">
              <a:solidFill>
                <a:schemeClr val="accent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985838" indent="-354013" algn="just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tr-TR" sz="24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eşit’e</a:t>
            </a:r>
            <a:r>
              <a:rPr lang="tr-TR" altLang="tr-TR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karşı </a:t>
            </a:r>
            <a:r>
              <a:rPr lang="tr-TR" altLang="tr-TR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KARŞILIKLILIK  </a:t>
            </a:r>
            <a:r>
              <a:rPr lang="tr-TR" altLang="tr-TR" sz="24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esastır</a:t>
            </a:r>
            <a:r>
              <a:rPr lang="tr-TR" altLang="tr-TR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. </a:t>
            </a:r>
            <a:endParaRPr lang="tr-TR" b="1" dirty="0">
              <a:latin typeface="Comic Sans MS" panose="030F0702030302020204" pitchFamily="66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772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80728"/>
          </a:xfrm>
        </p:spPr>
        <p:txBody>
          <a:bodyPr>
            <a:noAutofit/>
          </a:bodyPr>
          <a:lstStyle/>
          <a:p>
            <a:pPr algn="ctr"/>
            <a:r>
              <a:rPr lang="tr-TR" altLang="tr-T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Resmi törenlerde - konferans salonlarında </a:t>
            </a:r>
            <a:br>
              <a:rPr lang="tr-TR" altLang="tr-T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tr-TR" altLang="tr-T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oturma düzenleri</a:t>
            </a:r>
            <a:endParaRPr lang="tr-TR" sz="2400" b="1" dirty="0">
              <a:latin typeface="Comic Sans MS" panose="030F0702030302020204" pitchFamily="66" charset="0"/>
            </a:endParaRP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94622"/>
            <a:ext cx="9144000" cy="3167499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26</a:t>
            </a:fld>
            <a:endParaRPr lang="tr-TR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0" y="1196752"/>
            <a:ext cx="9144000" cy="56612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tr-TR" altLang="tr-TR" sz="24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tr-TR" altLang="tr-TR" sz="24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tr-TR" altLang="tr-TR" sz="24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tr-TR" altLang="tr-TR" sz="24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tr-TR" altLang="tr-TR" sz="24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tr-TR" altLang="tr-TR" sz="24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tr-TR" altLang="tr-TR" sz="24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tr-TR" altLang="tr-TR" sz="24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tr-TR" altLang="tr-TR" sz="24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tr-TR" altLang="tr-TR" sz="24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tr-TR" alt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tr-TR" alt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4             2                               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tr-TR" alt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tr-TR" altLang="tr-TR" sz="9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tr-TR" altLang="tr-TR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Resmi törenlerde oturma düzeninde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tr-TR" altLang="tr-TR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tr-TR" altLang="tr-TR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1 numara (üst) daima orta merkezdedir.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tr-TR" altLang="tr-TR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Resmi araçlarda 1 numara arka sağ koltuktur.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tr-TR" altLang="tr-TR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tr-TR" altLang="tr-TR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                                 </a:t>
            </a:r>
            <a:r>
              <a:rPr lang="tr-TR" altLang="tr-TR" sz="16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Şoför mahalli1</a:t>
            </a:r>
            <a:endParaRPr lang="tr-TR" altLang="tr-TR" b="1" dirty="0" smtClean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Slayt Numarası Yer Tutucusu 3"/>
          <p:cNvSpPr txBox="1">
            <a:spLocks/>
          </p:cNvSpPr>
          <p:nvPr/>
        </p:nvSpPr>
        <p:spPr bwMode="auto">
          <a:xfrm>
            <a:off x="7956550" y="6377351"/>
            <a:ext cx="762000" cy="34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anchor="b"/>
          <a:lstStyle>
            <a:defPPr>
              <a:defRPr lang="tr-TR"/>
            </a:defPPr>
            <a:lvl1pPr marL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0"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E2A61B-D5E4-4CD2-BC85-BA4D5C546194}" type="slidenum">
              <a:rPr lang="tr-TR" altLang="tr-T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tr-TR" altLang="tr-TR" sz="1200" smtClean="0">
              <a:solidFill>
                <a:srgbClr val="898989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356794" y="4869160"/>
            <a:ext cx="503238" cy="495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/>
              <a:t>1</a:t>
            </a: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01731"/>
            <a:ext cx="9144000" cy="373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663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tr-TR" sz="1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tr-TR" sz="1600" b="1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tr-TR" sz="1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tr-TR" sz="1600" b="1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tr-TR" sz="1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tr-TR" sz="1600" b="1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tr-TR" sz="1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tr-TR" sz="1600" b="1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tr-TR" sz="1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tr-TR" sz="1600" b="1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tr-TR" sz="1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tr-TR" sz="1600" b="1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tr-TR" sz="1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tr-TR" sz="1600" i="1" dirty="0" smtClean="0">
              <a:solidFill>
                <a:schemeClr val="tx2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tr-TR" sz="400" dirty="0">
              <a:solidFill>
                <a:schemeClr val="tx2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tr-TR" sz="2400" b="1" dirty="0" smtClean="0">
              <a:solidFill>
                <a:schemeClr val="tx2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Ø"/>
              <a:defRPr/>
            </a:pPr>
            <a:endParaRPr lang="tr-TR" sz="2400" b="1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lang="tr-TR" sz="24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Ø"/>
              <a:defRPr/>
            </a:pPr>
            <a:endParaRPr lang="tr-TR" sz="2400" b="1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Ø"/>
              <a:defRPr/>
            </a:pPr>
            <a:r>
              <a:rPr lang="tr-TR" sz="24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Topluluk </a:t>
            </a:r>
            <a:r>
              <a:rPr lang="tr-TR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karşısına çıkarken ve topluluk </a:t>
            </a:r>
            <a:r>
              <a:rPr lang="tr-TR" sz="24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önünde, herhangi bir makama girerken, toplu fotoğraf çektirirken eller cepte olmamalıdır</a:t>
            </a:r>
            <a:endParaRPr lang="tr-TR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87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D9400B-09B1-43F2-82BF-AAF3DA6F8219}" type="slidenum">
              <a:rPr lang="tr-TR" altLang="tr-T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tr-TR" altLang="tr-TR" sz="1200" smtClean="0">
              <a:solidFill>
                <a:srgbClr val="898989"/>
              </a:solidFill>
            </a:endParaRPr>
          </a:p>
        </p:txBody>
      </p:sp>
      <p:pic>
        <p:nvPicPr>
          <p:cNvPr id="6146" name="Picture 2" descr="C:\Users\KONEM\Desktop\1160x650-emine-erdogan-afrikali-first-ladyler-ile-bir-araya-geldi-16399956909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57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8623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pPr algn="ctr"/>
            <a:r>
              <a:rPr lang="tr-TR" b="1" dirty="0" smtClean="0">
                <a:latin typeface="Comic Sans MS" panose="030F0702030302020204" pitchFamily="66" charset="0"/>
              </a:rPr>
              <a:t>Yöneticilerle İlişkiler</a:t>
            </a:r>
            <a:endParaRPr lang="tr-TR" b="1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0034" y="1428736"/>
            <a:ext cx="8501122" cy="5429264"/>
          </a:xfrm>
        </p:spPr>
        <p:txBody>
          <a:bodyPr>
            <a:noAutofit/>
          </a:bodyPr>
          <a:lstStyle/>
          <a:p>
            <a:pPr algn="just">
              <a:spcBef>
                <a:spcPts val="100"/>
              </a:spcBef>
              <a:spcAft>
                <a:spcPts val="100"/>
              </a:spcAft>
              <a:defRPr/>
            </a:pPr>
            <a:r>
              <a:rPr lang="tr-TR" altLang="tr-TR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Göreve </a:t>
            </a:r>
            <a:r>
              <a:rPr lang="tr-TR" altLang="tr-T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başlama ve görevden ayrılma </a:t>
            </a:r>
            <a:r>
              <a:rPr lang="tr-TR" altLang="tr-TR" sz="28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AMİRİ ZİYARETLE</a:t>
            </a:r>
            <a:r>
              <a:rPr lang="tr-TR" altLang="tr-TR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tr-TR" altLang="tr-T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başlar</a:t>
            </a:r>
            <a:r>
              <a:rPr lang="tr-TR" altLang="tr-TR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  <a:defRPr/>
            </a:pPr>
            <a:r>
              <a:rPr lang="tr-TR" altLang="tr-TR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Göreve yeni başlayan yöneticilere </a:t>
            </a:r>
            <a:r>
              <a:rPr lang="tr-TR" altLang="tr-TR" sz="28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TEBRİK</a:t>
            </a:r>
            <a:r>
              <a:rPr lang="tr-TR" altLang="tr-TR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için gitmek gerekir.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  <a:defRPr/>
            </a:pPr>
            <a:r>
              <a:rPr lang="tr-TR" sz="28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RANDEVU</a:t>
            </a:r>
            <a:r>
              <a:rPr lang="tr-TR" sz="2800" b="1" dirty="0" smtClean="0">
                <a:latin typeface="Comic Sans MS" panose="030F0702030302020204" pitchFamily="66" charset="0"/>
              </a:rPr>
              <a:t> </a:t>
            </a:r>
            <a:r>
              <a:rPr lang="tr-TR" sz="2800" b="1" dirty="0">
                <a:latin typeface="Comic Sans MS" panose="030F0702030302020204" pitchFamily="66" charset="0"/>
              </a:rPr>
              <a:t>alınmalı  ve makama haberli gidilmelidir</a:t>
            </a:r>
            <a:r>
              <a:rPr lang="tr-TR" sz="2800" b="1" dirty="0" smtClean="0">
                <a:latin typeface="Comic Sans MS" panose="030F0702030302020204" pitchFamily="66" charset="0"/>
              </a:rPr>
              <a:t>.  10-12,15-17 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Davetsiz gelen….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  <a:defRPr/>
            </a:pPr>
            <a:r>
              <a:rPr lang="tr-TR" sz="2800" b="1" dirty="0">
                <a:latin typeface="Comic Sans MS" panose="030F0702030302020204" pitchFamily="66" charset="0"/>
              </a:rPr>
              <a:t>Randevulara biraz </a:t>
            </a:r>
            <a:r>
              <a:rPr lang="tr-TR" sz="2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ERKEN GİTMEK </a:t>
            </a:r>
            <a:r>
              <a:rPr lang="tr-TR" sz="2800" b="1" dirty="0" smtClean="0">
                <a:latin typeface="Comic Sans MS" panose="030F0702030302020204" pitchFamily="66" charset="0"/>
              </a:rPr>
              <a:t>iyidir.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  <a:defRPr/>
            </a:pPr>
            <a:r>
              <a:rPr lang="tr-TR" altLang="tr-T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Zorunlu olmadıkça üst yöneticiler </a:t>
            </a:r>
            <a:r>
              <a:rPr lang="tr-TR" altLang="tr-TR" sz="28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İZİN alınmadan </a:t>
            </a:r>
            <a:r>
              <a:rPr lang="tr-TR" altLang="tr-T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ya da </a:t>
            </a:r>
            <a:r>
              <a:rPr lang="tr-TR" altLang="tr-TR" sz="28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içeride başkaları varken</a:t>
            </a:r>
            <a:r>
              <a:rPr lang="tr-TR" altLang="tr-T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ziyaret edilmez</a:t>
            </a:r>
            <a:r>
              <a:rPr lang="tr-TR" altLang="tr-TR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  <a:defRPr/>
            </a:pPr>
            <a:r>
              <a:rPr lang="tr-TR" altLang="tr-T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Makama girerken </a:t>
            </a:r>
            <a:r>
              <a:rPr lang="tr-TR" altLang="tr-TR" sz="28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PARDÖSÜ/CEKETİN DÜĞMELİ </a:t>
            </a:r>
            <a:r>
              <a:rPr lang="tr-TR" altLang="tr-TR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olmasına </a:t>
            </a:r>
            <a:r>
              <a:rPr lang="tr-TR" altLang="tr-T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dikkat edilmelidir. </a:t>
            </a:r>
            <a:r>
              <a:rPr lang="tr-TR" altLang="tr-TR" sz="28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Ayna</a:t>
            </a:r>
            <a:endParaRPr lang="tr-TR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2717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pPr algn="ctr"/>
            <a:r>
              <a:rPr lang="tr-TR" b="1" dirty="0" smtClean="0">
                <a:latin typeface="Comic Sans MS" panose="030F0702030302020204" pitchFamily="66" charset="0"/>
              </a:rPr>
              <a:t>Yöneticilerle İlişkiler</a:t>
            </a:r>
            <a:endParaRPr lang="tr-TR" b="1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556792"/>
            <a:ext cx="8147248" cy="5040560"/>
          </a:xfrm>
        </p:spPr>
        <p:txBody>
          <a:bodyPr>
            <a:noAutofit/>
          </a:bodyPr>
          <a:lstStyle/>
          <a:p>
            <a:pPr algn="just"/>
            <a:r>
              <a:rPr lang="tr-TR" sz="3200" b="1" dirty="0" smtClean="0">
                <a:latin typeface="Comic Sans MS" panose="030F0702030302020204" pitchFamily="66" charset="0"/>
              </a:rPr>
              <a:t>Makama aşırıya </a:t>
            </a:r>
            <a:r>
              <a:rPr lang="tr-TR" sz="3200" b="1" dirty="0">
                <a:latin typeface="Comic Sans MS" panose="030F0702030302020204" pitchFamily="66" charset="0"/>
              </a:rPr>
              <a:t>kaçmayan bir </a:t>
            </a:r>
            <a:r>
              <a:rPr lang="tr-TR" sz="28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TEBESSÜM ve NEZAKETLE </a:t>
            </a:r>
            <a:r>
              <a:rPr lang="tr-TR" sz="3200" b="1" dirty="0" smtClean="0">
                <a:latin typeface="Comic Sans MS" panose="030F0702030302020204" pitchFamily="66" charset="0"/>
              </a:rPr>
              <a:t>girilmelidir.</a:t>
            </a:r>
            <a:endParaRPr lang="tr-TR" altLang="tr-TR" sz="3200" b="1" dirty="0" smtClean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tr-TR" altLang="tr-TR" sz="32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Yönetici  </a:t>
            </a:r>
            <a:r>
              <a:rPr lang="tr-TR" altLang="tr-TR" sz="3200" b="1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“</a:t>
            </a:r>
            <a:r>
              <a:rPr lang="tr-TR" altLang="tr-TR" sz="3200" b="1" i="1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buyurun, oturun” </a:t>
            </a:r>
            <a:r>
              <a:rPr lang="tr-TR" altLang="tr-TR" sz="3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demedikçe </a:t>
            </a:r>
            <a:r>
              <a:rPr lang="tr-TR" altLang="tr-TR" sz="32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oturulmamalı</a:t>
            </a:r>
            <a:r>
              <a:rPr lang="tr-TR" altLang="tr-TR" sz="3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, ancak bir konu görüşülecek ise </a:t>
            </a:r>
            <a:r>
              <a:rPr lang="tr-TR" altLang="tr-TR" sz="3200" b="1" i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“</a:t>
            </a:r>
            <a:r>
              <a:rPr lang="tr-TR" altLang="tr-TR" sz="3200" b="1" i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MÜSADENİZLE EFENDİM</a:t>
            </a:r>
            <a:r>
              <a:rPr lang="tr-TR" altLang="tr-TR" sz="3200" b="1" i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” </a:t>
            </a:r>
            <a:r>
              <a:rPr lang="tr-TR" altLang="tr-TR" sz="3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diyerek </a:t>
            </a:r>
            <a:r>
              <a:rPr lang="tr-TR" altLang="tr-TR" sz="32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oturulabilir.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tr-TR" sz="3200" b="1" dirty="0" smtClean="0">
                <a:latin typeface="Comic Sans MS" panose="030F0702030302020204" pitchFamily="66" charset="0"/>
              </a:rPr>
              <a:t>Makamda  </a:t>
            </a:r>
            <a:r>
              <a:rPr lang="tr-TR" sz="3200" b="1" dirty="0">
                <a:latin typeface="Comic Sans MS" panose="030F0702030302020204" pitchFamily="66" charset="0"/>
              </a:rPr>
              <a:t>oturulacak koltuk, amirin  </a:t>
            </a:r>
            <a:r>
              <a:rPr lang="tr-TR" sz="3200" b="1" dirty="0" smtClean="0">
                <a:latin typeface="Comic Sans MS" panose="030F0702030302020204" pitchFamily="66" charset="0"/>
              </a:rPr>
              <a:t>gösterdiği koltuktur.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smtClean="0">
                <a:latin typeface="Comic Sans MS" panose="030F0702030302020204" pitchFamily="66" charset="0"/>
              </a:rPr>
              <a:t>    </a:t>
            </a:r>
            <a:r>
              <a:rPr lang="tr-TR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Göstermemişse…….</a:t>
            </a:r>
            <a:endParaRPr lang="tr-TR" altLang="tr-TR" sz="3200" dirty="0">
              <a:solidFill>
                <a:srgbClr val="0070C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5393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3</a:t>
            </a:fld>
            <a:endParaRPr lang="tr-TR"/>
          </a:p>
        </p:txBody>
      </p:sp>
      <p:pic>
        <p:nvPicPr>
          <p:cNvPr id="6" name="Picture 2" descr="C:\Users\KONEM\Desktop\IMG_20190704_1039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pPr algn="ctr"/>
            <a:r>
              <a:rPr lang="tr-TR" b="1" dirty="0" smtClean="0">
                <a:latin typeface="Comic Sans MS" panose="030F0702030302020204" pitchFamily="66" charset="0"/>
              </a:rPr>
              <a:t>Yöneticilerle İlişkiler</a:t>
            </a:r>
            <a:endParaRPr lang="tr-TR" b="1" dirty="0">
              <a:latin typeface="Comic Sans MS" panose="030F0702030302020204" pitchFamily="66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08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pPr algn="ctr"/>
            <a:r>
              <a:rPr lang="tr-TR" b="1" dirty="0" smtClean="0">
                <a:latin typeface="Comic Sans MS" panose="030F0702030302020204" pitchFamily="66" charset="0"/>
              </a:rPr>
              <a:t>Yöneticilerle İlişkiler</a:t>
            </a:r>
            <a:endParaRPr lang="tr-TR" b="1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357298"/>
            <a:ext cx="5072066" cy="5500702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tr-TR" altLang="tr-TR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Amir </a:t>
            </a:r>
            <a:r>
              <a:rPr lang="tr-TR" altLang="tr-T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veya üstler karşısında </a:t>
            </a:r>
            <a:r>
              <a:rPr lang="tr-TR" altLang="tr-TR" sz="2800" b="1" u="sng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bacak bacak üstüne atarak </a:t>
            </a:r>
            <a:r>
              <a:rPr lang="tr-TR" altLang="tr-TR" sz="2800" b="1" u="sng" dirty="0">
                <a:latin typeface="Comic Sans MS" panose="030F0702030302020204" pitchFamily="66" charset="0"/>
                <a:cs typeface="Times New Roman" panose="02020603050405020304" pitchFamily="18" charset="0"/>
              </a:rPr>
              <a:t>oturulmamalıdır.</a:t>
            </a:r>
            <a:r>
              <a:rPr lang="tr-TR" altLang="tr-TR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endParaRPr lang="tr-TR" altLang="tr-TR" sz="28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tr-TR" sz="2800" b="1" dirty="0" smtClean="0">
                <a:latin typeface="Comic Sans MS" panose="030F0702030302020204" pitchFamily="66" charset="0"/>
              </a:rPr>
              <a:t>Oturuş pozisyonumuz, </a:t>
            </a:r>
            <a:r>
              <a:rPr lang="tr-TR" sz="2800" b="1" dirty="0">
                <a:latin typeface="Comic Sans MS" panose="030F0702030302020204" pitchFamily="66" charset="0"/>
              </a:rPr>
              <a:t>ayaklarımız ve  ellerimizin duruşu, kendimize  </a:t>
            </a:r>
            <a:r>
              <a:rPr lang="tr-TR" sz="2800" b="1" dirty="0" smtClean="0">
                <a:latin typeface="Comic Sans MS" panose="030F0702030302020204" pitchFamily="66" charset="0"/>
              </a:rPr>
              <a:t>güvenimizi, </a:t>
            </a:r>
            <a:r>
              <a:rPr lang="tr-TR" sz="2800" b="1" dirty="0">
                <a:latin typeface="Comic Sans MS" panose="030F0702030302020204" pitchFamily="66" charset="0"/>
              </a:rPr>
              <a:t>ciddiyetimizi,  </a:t>
            </a:r>
            <a:r>
              <a:rPr lang="tr-TR" sz="2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görüntümüzün asilliğini </a:t>
            </a:r>
            <a:r>
              <a:rPr lang="tr-TR" sz="2800" b="1" dirty="0">
                <a:latin typeface="Comic Sans MS" panose="030F0702030302020204" pitchFamily="66" charset="0"/>
              </a:rPr>
              <a:t>gösterir</a:t>
            </a:r>
            <a:r>
              <a:rPr lang="tr-TR" sz="2800" b="1" dirty="0" smtClean="0">
                <a:latin typeface="Comic Sans MS" panose="030F0702030302020204" pitchFamily="66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tr-TR" sz="2800" b="1" dirty="0" smtClean="0">
                <a:latin typeface="Comic Sans MS" panose="030F0702030302020204" pitchFamily="66" charset="0"/>
              </a:rPr>
              <a:t>Çay/kahve </a:t>
            </a:r>
            <a:r>
              <a:rPr lang="tr-TR" sz="2800" b="1" dirty="0">
                <a:latin typeface="Comic Sans MS" panose="030F0702030302020204" pitchFamily="66" charset="0"/>
              </a:rPr>
              <a:t>ikram edilirse, kabul edilmeli ve </a:t>
            </a:r>
            <a:r>
              <a:rPr lang="tr-TR" sz="28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SAĞOLUN</a:t>
            </a:r>
            <a:r>
              <a:rPr lang="tr-TR" sz="2800" b="1" dirty="0" smtClean="0">
                <a:latin typeface="Comic Sans MS" panose="030F0702030302020204" pitchFamily="66" charset="0"/>
              </a:rPr>
              <a:t> denmeli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tr-TR" sz="20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Her ikram sınavdır/Kime/Masa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31</a:t>
            </a:fld>
            <a:endParaRPr lang="tr-TR"/>
          </a:p>
        </p:txBody>
      </p:sp>
      <p:pic>
        <p:nvPicPr>
          <p:cNvPr id="7170" name="Picture 2" descr="C:\Users\KONEM\Desktop\images (2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7" y="1198563"/>
            <a:ext cx="3929089" cy="5659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4666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pPr algn="ctr"/>
            <a:r>
              <a:rPr lang="tr-TR" b="1" dirty="0" smtClean="0">
                <a:latin typeface="Comic Sans MS" panose="030F0702030302020204" pitchFamily="66" charset="0"/>
              </a:rPr>
              <a:t>Yöneticilerle İlişkiler</a:t>
            </a:r>
            <a:endParaRPr lang="tr-TR" b="1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4282" y="1268760"/>
            <a:ext cx="8786874" cy="5589240"/>
          </a:xfrm>
        </p:spPr>
        <p:txBody>
          <a:bodyPr>
            <a:norm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tr-TR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Müsaade alarak konuşmalıdır. </a:t>
            </a:r>
            <a:endParaRPr lang="tr-TR" altLang="tr-TR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tr-TR" altLang="tr-TR" dirty="0"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  <a:r>
              <a:rPr lang="tr-TR" altLang="tr-TR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  <a:r>
              <a:rPr lang="tr-TR" altLang="tr-TR" b="1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 Sayın Kaymakamım</a:t>
            </a:r>
            <a:r>
              <a:rPr lang="tr-TR" altLang="tr-TR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tr-TR" altLang="tr-TR" b="1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bir arzım var</a:t>
            </a:r>
            <a:r>
              <a:rPr lang="tr-TR" altLang="tr-TR" dirty="0">
                <a:latin typeface="Comic Sans MS" panose="030F0702030302020204" pitchFamily="66" charset="0"/>
                <a:cs typeface="Times New Roman" panose="02020603050405020304" pitchFamily="18" charset="0"/>
              </a:rPr>
              <a:t>” </a:t>
            </a:r>
            <a:endParaRPr lang="tr-TR" b="1" dirty="0" smtClean="0">
              <a:latin typeface="Comic Sans MS" panose="030F0702030302020204" pitchFamily="66" charset="0"/>
            </a:endParaRPr>
          </a:p>
          <a:p>
            <a:pPr lvl="0"/>
            <a:r>
              <a:rPr lang="tr-TR" b="1" dirty="0" smtClean="0">
                <a:latin typeface="Comic Sans MS" panose="030F0702030302020204" pitchFamily="66" charset="0"/>
              </a:rPr>
              <a:t>Amir</a:t>
            </a:r>
            <a:r>
              <a:rPr lang="tr-TR" b="1" dirty="0">
                <a:latin typeface="Comic Sans MS" panose="030F0702030302020204" pitchFamily="66" charset="0"/>
              </a:rPr>
              <a:t>, </a:t>
            </a:r>
            <a:r>
              <a:rPr lang="tr-T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telefonla konuşurken  </a:t>
            </a:r>
            <a:r>
              <a:rPr lang="tr-TR" b="1" dirty="0">
                <a:latin typeface="Comic Sans MS" panose="030F0702030302020204" pitchFamily="66" charset="0"/>
              </a:rPr>
              <a:t>kendisini </a:t>
            </a:r>
            <a:r>
              <a:rPr lang="tr-TR" b="1" dirty="0">
                <a:solidFill>
                  <a:srgbClr val="FF0000"/>
                </a:solidFill>
                <a:latin typeface="Comic Sans MS" panose="030F0702030302020204" pitchFamily="66" charset="0"/>
              </a:rPr>
              <a:t>dinlememeli</a:t>
            </a:r>
            <a:r>
              <a:rPr lang="tr-TR" b="1" dirty="0">
                <a:latin typeface="Comic Sans MS" panose="030F0702030302020204" pitchFamily="66" charset="0"/>
              </a:rPr>
              <a:t>, </a:t>
            </a:r>
            <a:endParaRPr lang="tr-TR" b="1" dirty="0" smtClean="0">
              <a:latin typeface="Comic Sans MS" panose="030F0702030302020204" pitchFamily="66" charset="0"/>
            </a:endParaRPr>
          </a:p>
          <a:p>
            <a:pPr lvl="0"/>
            <a:r>
              <a:rPr lang="tr-TR" b="1" dirty="0" smtClean="0">
                <a:latin typeface="Comic Sans MS" panose="030F0702030302020204" pitchFamily="66" charset="0"/>
              </a:rPr>
              <a:t>Makama </a:t>
            </a:r>
            <a:r>
              <a:rPr lang="tr-TR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EVRAK sunulurken </a:t>
            </a:r>
            <a:r>
              <a:rPr lang="tr-TR" b="1" dirty="0" smtClean="0">
                <a:latin typeface="Comic Sans MS" panose="030F0702030302020204" pitchFamily="66" charset="0"/>
              </a:rPr>
              <a:t>amirin yanına  gidilmemeli, karşıdan nezaketle verilmeli. </a:t>
            </a:r>
          </a:p>
          <a:p>
            <a:pPr lvl="0"/>
            <a:r>
              <a:rPr lang="tr-TR" b="1" dirty="0" smtClean="0">
                <a:latin typeface="Comic Sans MS" panose="030F0702030302020204" pitchFamily="66" charset="0"/>
              </a:rPr>
              <a:t>Masasındaki evraklar </a:t>
            </a:r>
            <a:r>
              <a:rPr lang="tr-TR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okunmamalı</a:t>
            </a:r>
            <a:r>
              <a:rPr lang="tr-TR" b="1" dirty="0" smtClean="0">
                <a:latin typeface="Comic Sans MS" panose="030F0702030302020204" pitchFamily="66" charset="0"/>
              </a:rPr>
              <a:t>,</a:t>
            </a:r>
          </a:p>
          <a:p>
            <a:pPr lvl="0"/>
            <a:r>
              <a:rPr lang="tr-TR" b="1" dirty="0" smtClean="0">
                <a:latin typeface="Comic Sans MS" panose="030F0702030302020204" pitchFamily="66" charset="0"/>
              </a:rPr>
              <a:t>Makam </a:t>
            </a:r>
            <a:r>
              <a:rPr lang="tr-TR" b="1" dirty="0">
                <a:latin typeface="Comic Sans MS" panose="030F0702030302020204" pitchFamily="66" charset="0"/>
              </a:rPr>
              <a:t>ziyaretleri en fazla </a:t>
            </a:r>
            <a:r>
              <a:rPr lang="tr-T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20 </a:t>
            </a:r>
            <a:r>
              <a:rPr lang="tr-TR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DAKİKA  </a:t>
            </a:r>
            <a:r>
              <a:rPr lang="tr-TR" b="1" dirty="0">
                <a:latin typeface="Comic Sans MS" panose="030F0702030302020204" pitchFamily="66" charset="0"/>
              </a:rPr>
              <a:t>olmalıdır</a:t>
            </a:r>
            <a:r>
              <a:rPr lang="tr-TR" b="1" dirty="0" smtClean="0">
                <a:latin typeface="Comic Sans MS" panose="030F0702030302020204" pitchFamily="66" charset="0"/>
              </a:rPr>
              <a:t>. </a:t>
            </a:r>
            <a:r>
              <a:rPr lang="tr-T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Çay içme süresi kadardır.</a:t>
            </a:r>
            <a:endParaRPr lang="tr-TR" b="1" dirty="0">
              <a:latin typeface="Comic Sans MS" panose="030F0702030302020204" pitchFamily="66" charset="0"/>
            </a:endParaRPr>
          </a:p>
          <a:p>
            <a:pPr lvl="0"/>
            <a:r>
              <a:rPr lang="tr-TR" b="1" dirty="0">
                <a:latin typeface="Comic Sans MS" panose="030F0702030302020204" pitchFamily="66" charset="0"/>
              </a:rPr>
              <a:t>Amir, görüşme sonunda  “</a:t>
            </a:r>
            <a:r>
              <a:rPr lang="tr-T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Teşekkür </a:t>
            </a:r>
            <a:r>
              <a:rPr lang="tr-TR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ederim, memnun oldum</a:t>
            </a:r>
            <a:r>
              <a:rPr lang="tr-TR" b="1" dirty="0" smtClean="0">
                <a:latin typeface="Comic Sans MS" panose="030F0702030302020204" pitchFamily="66" charset="0"/>
              </a:rPr>
              <a:t>”  </a:t>
            </a:r>
            <a:r>
              <a:rPr lang="tr-TR" b="1" dirty="0">
                <a:latin typeface="Comic Sans MS" panose="030F0702030302020204" pitchFamily="66" charset="0"/>
              </a:rPr>
              <a:t>deyince, gitmek  gerektiği  anlaşılmalıdır</a:t>
            </a:r>
            <a:r>
              <a:rPr lang="tr-TR" b="1" dirty="0" smtClean="0">
                <a:latin typeface="Comic Sans MS" panose="030F0702030302020204" pitchFamily="66" charset="0"/>
              </a:rPr>
              <a:t>.</a:t>
            </a:r>
          </a:p>
          <a:p>
            <a:pPr lvl="0"/>
            <a:r>
              <a:rPr lang="tr-TR" altLang="tr-TR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Çıkarken….</a:t>
            </a:r>
            <a:endParaRPr lang="tr-TR" altLang="tr-TR" sz="28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6798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latin typeface="Comic Sans MS" panose="030F0702030302020204" pitchFamily="66" charset="0"/>
              </a:rPr>
              <a:t>Telefonla İletişim </a:t>
            </a:r>
            <a:r>
              <a:rPr lang="tr-TR" b="1" dirty="0" err="1">
                <a:latin typeface="Comic Sans MS" panose="030F0702030302020204" pitchFamily="66" charset="0"/>
              </a:rPr>
              <a:t>Metodları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124744"/>
            <a:ext cx="6516216" cy="5733256"/>
          </a:xfrm>
        </p:spPr>
        <p:txBody>
          <a:bodyPr>
            <a:normAutofit/>
          </a:bodyPr>
          <a:lstStyle/>
          <a:p>
            <a:r>
              <a:rPr lang="tr-TR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Alooooooo</a:t>
            </a:r>
            <a:r>
              <a:rPr lang="tr-TR" sz="2800" b="1" dirty="0">
                <a:latin typeface="Comic Sans MS" panose="030F0702030302020204" pitchFamily="66" charset="0"/>
              </a:rPr>
              <a:t> / </a:t>
            </a:r>
            <a:r>
              <a:rPr lang="tr-TR" sz="2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Efendim</a:t>
            </a:r>
            <a:endParaRPr lang="tr-TR" altLang="tr-TR" sz="28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tr-TR" altLang="tr-T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Önce selam verir </a:t>
            </a:r>
            <a:r>
              <a:rPr lang="tr-TR" altLang="tr-TR" sz="2800" b="1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sonra KENDİMİZİ </a:t>
            </a:r>
            <a:r>
              <a:rPr lang="tr-TR" altLang="tr-T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tanıtırız.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tr-TR" altLang="tr-T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Müsait olup olmadıkları sorulur</a:t>
            </a:r>
          </a:p>
          <a:p>
            <a:r>
              <a:rPr 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Orası neresi</a:t>
            </a:r>
            <a:r>
              <a:rPr lang="tr-T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’, </a:t>
            </a:r>
            <a:r>
              <a:rPr 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‘kimsiniz</a:t>
            </a:r>
            <a:r>
              <a:rPr lang="tr-TR" sz="2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’ </a:t>
            </a:r>
            <a:r>
              <a:rPr lang="tr-TR" sz="2800" b="1" dirty="0">
                <a:latin typeface="Comic Sans MS" panose="030F0702030302020204" pitchFamily="66" charset="0"/>
              </a:rPr>
              <a:t>yerine ‘</a:t>
            </a:r>
            <a:r>
              <a:rPr lang="tr-TR" sz="2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kiminle </a:t>
            </a:r>
            <a:r>
              <a:rPr lang="tr-TR" sz="28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görüşüyorum.</a:t>
            </a:r>
            <a:endParaRPr lang="tr-TR" altLang="tr-TR" sz="2800" b="1" dirty="0">
              <a:solidFill>
                <a:schemeClr val="accent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tr-TR" altLang="tr-TR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Telefon görüşmeleri </a:t>
            </a:r>
            <a:r>
              <a:rPr lang="tr-TR" altLang="tr-TR" sz="28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kısa ve açık </a:t>
            </a:r>
            <a:r>
              <a:rPr lang="tr-TR" altLang="tr-TR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olmalı, bir şeyler </a:t>
            </a:r>
            <a:r>
              <a:rPr lang="tr-TR" altLang="tr-TR" sz="2800" b="1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yiyip </a:t>
            </a:r>
            <a:r>
              <a:rPr lang="tr-TR" altLang="tr-TR" sz="28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içmemeli</a:t>
            </a:r>
            <a:r>
              <a:rPr lang="tr-TR" altLang="tr-TR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tr-TR" altLang="tr-TR" sz="2800" b="1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özel </a:t>
            </a:r>
            <a:r>
              <a:rPr lang="tr-TR" altLang="tr-TR" sz="28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konular </a:t>
            </a:r>
            <a:r>
              <a:rPr lang="tr-TR" altLang="tr-TR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görüşülmemeli… </a:t>
            </a:r>
          </a:p>
          <a:p>
            <a:r>
              <a:rPr lang="tr-TR" altLang="tr-TR" sz="28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Sana </a:t>
            </a:r>
            <a:r>
              <a:rPr lang="tr-TR" altLang="tr-TR" sz="28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dönerim </a:t>
            </a:r>
            <a:r>
              <a:rPr lang="tr-TR" altLang="tr-TR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yerine </a:t>
            </a:r>
            <a:r>
              <a:rPr lang="tr-TR" altLang="tr-TR" sz="28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‘’sizi </a:t>
            </a:r>
            <a:r>
              <a:rPr lang="tr-TR" altLang="tr-TR" sz="2800" b="1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daha sonra </a:t>
            </a:r>
            <a:r>
              <a:rPr lang="tr-TR" altLang="tr-TR" sz="28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arayacağım</a:t>
            </a:r>
            <a:r>
              <a:rPr lang="tr-TR" altLang="tr-TR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’’ denmeli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33</a:t>
            </a:fld>
            <a:endParaRPr lang="tr-TR"/>
          </a:p>
        </p:txBody>
      </p:sp>
      <p:pic>
        <p:nvPicPr>
          <p:cNvPr id="5" name="İçerik Yer Tutucusu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1124744"/>
            <a:ext cx="262778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5719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latin typeface="Comic Sans MS" panose="030F0702030302020204" pitchFamily="66" charset="0"/>
              </a:rPr>
              <a:t>Telefonla İletişim </a:t>
            </a:r>
            <a:r>
              <a:rPr lang="tr-TR" b="1" dirty="0" err="1">
                <a:latin typeface="Comic Sans MS" panose="030F0702030302020204" pitchFamily="66" charset="0"/>
              </a:rPr>
              <a:t>Metodları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071546"/>
            <a:ext cx="6660232" cy="5649929"/>
          </a:xfrm>
        </p:spPr>
        <p:txBody>
          <a:bodyPr/>
          <a:lstStyle/>
          <a:p>
            <a:r>
              <a:rPr lang="tr-TR" sz="2800" b="1" dirty="0">
                <a:latin typeface="Comic Sans MS" panose="030F0702030302020204" pitchFamily="66" charset="0"/>
              </a:rPr>
              <a:t>‘</a:t>
            </a:r>
            <a:r>
              <a:rPr lang="en-US" sz="2800" b="1" dirty="0" err="1">
                <a:latin typeface="Comic Sans MS" panose="030F0702030302020204" pitchFamily="66" charset="0"/>
              </a:rPr>
              <a:t>Telefonu</a:t>
            </a:r>
            <a:r>
              <a:rPr lang="en-US" sz="2800" b="1" dirty="0"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atin typeface="Comic Sans MS" panose="030F0702030302020204" pitchFamily="66" charset="0"/>
              </a:rPr>
              <a:t>kim</a:t>
            </a:r>
            <a:r>
              <a:rPr lang="en-US" sz="2800" b="1" dirty="0"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atin typeface="Comic Sans MS" panose="030F0702030302020204" pitchFamily="66" charset="0"/>
              </a:rPr>
              <a:t>açmışsa</a:t>
            </a:r>
            <a:r>
              <a:rPr lang="en-US" sz="2800" b="1" dirty="0">
                <a:latin typeface="Comic Sans MS" panose="030F0702030302020204" pitchFamily="66" charset="0"/>
              </a:rPr>
              <a:t> o </a:t>
            </a:r>
            <a:r>
              <a:rPr lang="tr-TR" sz="2800" b="1" dirty="0">
                <a:latin typeface="Comic Sans MS" panose="030F0702030302020204" pitchFamily="66" charset="0"/>
              </a:rPr>
              <a:t>“</a:t>
            </a:r>
            <a:r>
              <a:rPr lang="en-US" sz="2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KAPATMALIDIR</a:t>
            </a:r>
            <a:r>
              <a:rPr lang="tr-TR" sz="2800" b="1" dirty="0">
                <a:latin typeface="Comic Sans MS" panose="030F0702030302020204" pitchFamily="66" charset="0"/>
              </a:rPr>
              <a:t>”</a:t>
            </a:r>
            <a:r>
              <a:rPr lang="tr-TR" altLang="tr-T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. Amiri biz aramış olsak bile </a:t>
            </a:r>
            <a:r>
              <a:rPr lang="tr-TR" altLang="tr-TR" sz="2800" b="1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AMİRİN KAPATMASI </a:t>
            </a:r>
            <a:r>
              <a:rPr lang="tr-TR" altLang="tr-T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beklenir</a:t>
            </a:r>
            <a:r>
              <a:rPr lang="tr-TR" altLang="tr-TR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2800" b="1" dirty="0">
                <a:latin typeface="Comic Sans MS" panose="030F0702030302020204" pitchFamily="66" charset="0"/>
              </a:rPr>
              <a:t>Konuşmaların sonunda üste “</a:t>
            </a:r>
            <a:r>
              <a:rPr lang="tr-TR" sz="2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SAYGI” </a:t>
            </a:r>
            <a:r>
              <a:rPr lang="tr-TR" sz="2800" b="1" dirty="0">
                <a:latin typeface="Comic Sans MS" panose="030F0702030302020204" pitchFamily="66" charset="0"/>
              </a:rPr>
              <a:t>alta ‘</a:t>
            </a:r>
            <a:r>
              <a:rPr lang="tr-TR" sz="2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İYİ GÜNLER</a:t>
            </a:r>
            <a:r>
              <a:rPr lang="tr-TR" sz="2800" b="1" dirty="0" smtClean="0">
                <a:latin typeface="Comic Sans MS" panose="030F0702030302020204" pitchFamily="66" charset="0"/>
              </a:rPr>
              <a:t>’ denir.</a:t>
            </a:r>
            <a:endParaRPr lang="tr-TR" sz="2800" b="1" dirty="0">
              <a:latin typeface="Comic Sans MS" panose="030F0702030302020204" pitchFamily="66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tr-T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Telefon etmenin zamanı önemlidir. Sabah </a:t>
            </a:r>
            <a:r>
              <a:rPr lang="tr-TR" altLang="tr-TR" sz="2800" b="1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09.00’dan</a:t>
            </a:r>
            <a:r>
              <a:rPr lang="tr-TR" altLang="tr-T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önce, gece </a:t>
            </a:r>
            <a:r>
              <a:rPr lang="tr-TR" altLang="tr-TR" sz="2800" b="1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22.00’</a:t>
            </a:r>
            <a:r>
              <a:rPr lang="tr-TR" altLang="tr-T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den sonra aramak doğru değildir</a:t>
            </a:r>
            <a:r>
              <a:rPr lang="tr-TR" altLang="tr-TR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tr-TR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Mesajla/telefonla izin……</a:t>
            </a:r>
            <a:endParaRPr lang="tr-TR" altLang="tr-TR" sz="28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tr-TR" sz="2800" b="1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Sürekli çaldırmak</a:t>
            </a:r>
            <a:r>
              <a:rPr lang="tr-TR" altLang="tr-TR" sz="28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….2-5 </a:t>
            </a:r>
            <a:r>
              <a:rPr lang="tr-TR" altLang="tr-TR" sz="28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Ctesi</a:t>
            </a:r>
            <a:r>
              <a:rPr lang="tr-TR" altLang="tr-TR" sz="28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pazar</a:t>
            </a:r>
            <a:endParaRPr lang="tr-TR" sz="2800" dirty="0"/>
          </a:p>
          <a:p>
            <a:endParaRPr lang="tr-TR" altLang="tr-TR" sz="28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34</a:t>
            </a:fld>
            <a:endParaRPr lang="tr-TR"/>
          </a:p>
        </p:txBody>
      </p:sp>
      <p:pic>
        <p:nvPicPr>
          <p:cNvPr id="5" name="İçerik Yer Tutucusu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1196752"/>
            <a:ext cx="2483768" cy="530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32700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pPr algn="ctr"/>
            <a:r>
              <a:rPr lang="tr-TR" b="1" dirty="0">
                <a:latin typeface="Comic Sans MS" panose="030F0702030302020204" pitchFamily="66" charset="0"/>
              </a:rPr>
              <a:t>Selamlama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5596730"/>
          </a:xfrm>
        </p:spPr>
        <p:txBody>
          <a:bodyPr>
            <a:noAutofit/>
          </a:bodyPr>
          <a:lstStyle/>
          <a:p>
            <a:r>
              <a:rPr lang="tr-TR" altLang="tr-T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Kıdemsiz kıdemliye, </a:t>
            </a:r>
            <a:r>
              <a:rPr lang="tr-TR" altLang="tr-TR" sz="2800" b="1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ast üste</a:t>
            </a:r>
            <a:r>
              <a:rPr lang="tr-TR" altLang="tr-T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,</a:t>
            </a:r>
            <a:r>
              <a:rPr lang="tr-TR" sz="2800" dirty="0"/>
              <a:t> </a:t>
            </a:r>
            <a:r>
              <a:rPr lang="tr-TR" sz="2800" b="1" dirty="0">
                <a:latin typeface="Comic Sans MS" panose="030F0702030302020204" pitchFamily="66" charset="0"/>
              </a:rPr>
              <a:t>ayrılanlar kalanlara, </a:t>
            </a:r>
            <a:r>
              <a:rPr lang="tr-TR" sz="28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gelenler, </a:t>
            </a:r>
            <a:r>
              <a:rPr lang="tr-TR" sz="2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var olanlara</a:t>
            </a:r>
            <a:r>
              <a:rPr lang="tr-TR" altLang="tr-T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selam verir.</a:t>
            </a:r>
          </a:p>
          <a:p>
            <a:r>
              <a:rPr lang="tr-TR" altLang="tr-T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Üste </a:t>
            </a:r>
            <a:r>
              <a:rPr lang="tr-TR" altLang="tr-TR" sz="28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SAYGI</a:t>
            </a:r>
            <a:r>
              <a:rPr lang="tr-TR" altLang="tr-TR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sunulur, </a:t>
            </a:r>
            <a:r>
              <a:rPr lang="tr-TR" altLang="tr-TR" sz="28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MERHABA</a:t>
            </a:r>
            <a:r>
              <a:rPr lang="tr-TR" altLang="tr-TR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tr-TR" altLang="tr-T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denmez. </a:t>
            </a:r>
          </a:p>
          <a:p>
            <a:r>
              <a:rPr lang="tr-TR" altLang="tr-TR" sz="2800" b="1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Saygılar Sayın Kaymakamım</a:t>
            </a:r>
            <a:r>
              <a:rPr lang="tr-TR" altLang="tr-TR" sz="28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!</a:t>
            </a:r>
          </a:p>
          <a:p>
            <a:r>
              <a:rPr lang="tr-TR" altLang="tr-TR" sz="2800" b="1" dirty="0">
                <a:latin typeface="Comic Sans MS" panose="030F0702030302020204" pitchFamily="66" charset="0"/>
              </a:rPr>
              <a:t>Selam daima </a:t>
            </a:r>
            <a:r>
              <a:rPr lang="tr-TR" alt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veriliş biçimiyle </a:t>
            </a:r>
            <a:r>
              <a:rPr lang="tr-TR" altLang="tr-TR" sz="2800" b="1" dirty="0">
                <a:latin typeface="Comic Sans MS" panose="030F0702030302020204" pitchFamily="66" charset="0"/>
              </a:rPr>
              <a:t>hürmetle alınır. </a:t>
            </a:r>
            <a:r>
              <a:rPr lang="tr-TR" altLang="tr-TR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tr-TR" altLang="tr-TR" sz="28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El,göz</a:t>
            </a:r>
            <a:r>
              <a:rPr lang="tr-TR" altLang="tr-T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)</a:t>
            </a:r>
          </a:p>
          <a:p>
            <a:r>
              <a:rPr lang="tr-TR" altLang="tr-TR" sz="2800" b="1" dirty="0" smtClean="0">
                <a:latin typeface="Comic Sans MS" panose="030F0702030302020204" pitchFamily="66" charset="0"/>
              </a:rPr>
              <a:t>Resmi ortamda bir üst geldiğinde kalkılır, hafif baş eğilir, ‘</a:t>
            </a:r>
            <a:r>
              <a:rPr lang="tr-TR" altLang="tr-TR" sz="28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’hoş geldiniz’’, ‘’şeref verdiniz</a:t>
            </a:r>
            <a:r>
              <a:rPr lang="tr-TR" altLang="tr-TR" sz="2800" b="1" dirty="0" smtClean="0">
                <a:latin typeface="Comic Sans MS" panose="030F0702030302020204" pitchFamily="66" charset="0"/>
              </a:rPr>
              <a:t>’ denir.</a:t>
            </a:r>
          </a:p>
          <a:p>
            <a:r>
              <a:rPr lang="tr-TR" altLang="tr-TR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Selamlamada el ve gözler…</a:t>
            </a:r>
            <a:endParaRPr lang="tr-TR" altLang="tr-TR" sz="28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951909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pPr algn="ctr"/>
            <a:r>
              <a:rPr lang="tr-TR" b="1" dirty="0" smtClean="0">
                <a:latin typeface="Comic Sans MS" panose="030F0702030302020204" pitchFamily="66" charset="0"/>
              </a:rPr>
              <a:t>Tokalaşma</a:t>
            </a:r>
            <a:endParaRPr lang="tr-TR" b="1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124743"/>
            <a:ext cx="9144000" cy="5596731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altLang="tr-TR" sz="8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altLang="tr-TR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      </a:t>
            </a:r>
            <a:r>
              <a:rPr lang="tr-TR" altLang="tr-TR" sz="22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 </a:t>
            </a:r>
            <a:r>
              <a:rPr lang="tr-TR" altLang="tr-TR" sz="22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YANLIŞ  TOKALAŞMA</a:t>
            </a:r>
            <a:r>
              <a:rPr lang="tr-TR" altLang="tr-TR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tr-TR" altLang="tr-TR" sz="22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        </a:t>
            </a:r>
            <a:r>
              <a:rPr lang="tr-TR" altLang="tr-TR" sz="2200" b="1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DOĞRU TOKALAŞMA</a:t>
            </a:r>
            <a:endParaRPr lang="tr-TR" altLang="tr-TR" sz="2200" dirty="0">
              <a:solidFill>
                <a:srgbClr val="00B05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268288" indent="-268288" algn="just">
              <a:spcBef>
                <a:spcPts val="600"/>
              </a:spcBef>
              <a:spcAft>
                <a:spcPts val="600"/>
              </a:spcAft>
              <a:defRPr/>
            </a:pPr>
            <a:endParaRPr lang="tr-TR" altLang="tr-TR" sz="23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268288" indent="-268288" algn="just">
              <a:spcBef>
                <a:spcPts val="600"/>
              </a:spcBef>
              <a:spcAft>
                <a:spcPts val="600"/>
              </a:spcAft>
              <a:defRPr/>
            </a:pPr>
            <a:endParaRPr lang="tr-TR" altLang="tr-TR" sz="23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268288" indent="-268288" algn="just">
              <a:spcBef>
                <a:spcPts val="600"/>
              </a:spcBef>
              <a:spcAft>
                <a:spcPts val="600"/>
              </a:spcAft>
              <a:defRPr/>
            </a:pPr>
            <a:endParaRPr lang="tr-TR" altLang="tr-TR" sz="23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268288" indent="-268288" algn="just">
              <a:spcBef>
                <a:spcPts val="600"/>
              </a:spcBef>
              <a:spcAft>
                <a:spcPts val="600"/>
              </a:spcAft>
              <a:defRPr/>
            </a:pPr>
            <a:endParaRPr lang="tr-TR" altLang="tr-TR" sz="12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endParaRPr lang="tr-TR" altLang="tr-TR" sz="24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endParaRPr lang="tr-TR" altLang="tr-TR" sz="9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tr-TR" b="1" dirty="0">
                <a:latin typeface="Comic Sans MS" panose="030F0702030302020204" pitchFamily="66" charset="0"/>
              </a:rPr>
              <a:t>El sıkmak sevgi ve yakınlık göstergesidir,</a:t>
            </a:r>
            <a:endParaRPr lang="tr-TR" dirty="0">
              <a:latin typeface="Comic Sans MS" panose="030F0702030302020204" pitchFamily="66" charset="0"/>
            </a:endParaRPr>
          </a:p>
          <a:p>
            <a:r>
              <a:rPr lang="tr-TR" b="1" dirty="0" smtClean="0">
                <a:latin typeface="Comic Sans MS" panose="030F0702030302020204" pitchFamily="66" charset="0"/>
              </a:rPr>
              <a:t>Girişte </a:t>
            </a:r>
            <a:r>
              <a:rPr lang="tr-TR" b="1" dirty="0">
                <a:latin typeface="Comic Sans MS" panose="030F0702030302020204" pitchFamily="66" charset="0"/>
              </a:rPr>
              <a:t>ve çıkışta,  </a:t>
            </a:r>
            <a:r>
              <a:rPr lang="tr-T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amir el uzatmadıkça</a:t>
            </a:r>
            <a:r>
              <a:rPr lang="tr-TR" b="1" dirty="0">
                <a:latin typeface="Comic Sans MS" panose="030F0702030302020204" pitchFamily="66" charset="0"/>
              </a:rPr>
              <a:t>,  toka etmek için el  </a:t>
            </a:r>
            <a:r>
              <a:rPr lang="tr-TR" b="1" dirty="0" smtClean="0">
                <a:latin typeface="Comic Sans MS" panose="030F0702030302020204" pitchFamily="66" charset="0"/>
              </a:rPr>
              <a:t>uzatılmamalı, </a:t>
            </a:r>
            <a:r>
              <a:rPr lang="tr-T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kucaklama</a:t>
            </a:r>
            <a:r>
              <a:rPr lang="tr-TR" b="1" dirty="0">
                <a:latin typeface="Comic Sans MS" panose="030F0702030302020204" pitchFamily="66" charset="0"/>
              </a:rPr>
              <a:t> </a:t>
            </a:r>
            <a:r>
              <a:rPr lang="tr-TR" b="1" dirty="0" smtClean="0">
                <a:latin typeface="Comic Sans MS" panose="030F0702030302020204" pitchFamily="66" charset="0"/>
              </a:rPr>
              <a:t>yapılmamalıdır.</a:t>
            </a:r>
            <a:endParaRPr lang="tr-TR" dirty="0">
              <a:latin typeface="Comic Sans MS" panose="030F0702030302020204" pitchFamily="66" charset="0"/>
            </a:endParaRPr>
          </a:p>
          <a:p>
            <a:r>
              <a:rPr lang="tr-TR" b="1" dirty="0" smtClean="0">
                <a:latin typeface="Comic Sans MS" panose="030F0702030302020204" pitchFamily="66" charset="0"/>
              </a:rPr>
              <a:t>El </a:t>
            </a:r>
            <a:r>
              <a:rPr lang="tr-TR" b="1" dirty="0">
                <a:latin typeface="Comic Sans MS" panose="030F0702030302020204" pitchFamily="66" charset="0"/>
              </a:rPr>
              <a:t>sıkarken </a:t>
            </a:r>
            <a:r>
              <a:rPr lang="tr-TR" b="1" dirty="0" smtClean="0">
                <a:latin typeface="Comic Sans MS" panose="030F0702030302020204" pitchFamily="66" charset="0"/>
              </a:rPr>
              <a:t>güç gösterisi yapılmamalı, </a:t>
            </a:r>
            <a:r>
              <a:rPr lang="tr-T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fazla sallamamalı</a:t>
            </a:r>
            <a:r>
              <a:rPr lang="tr-TR" b="1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tr-T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Uzatılan el </a:t>
            </a:r>
            <a:r>
              <a:rPr lang="tr-TR" b="1" dirty="0" smtClean="0">
                <a:latin typeface="Comic Sans MS" panose="030F0702030302020204" pitchFamily="66" charset="0"/>
              </a:rPr>
              <a:t>havada kalmalımı??????</a:t>
            </a:r>
            <a:endParaRPr lang="tr-TR" dirty="0" smtClean="0">
              <a:latin typeface="Comic Sans MS" panose="030F0702030302020204" pitchFamily="66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36</a:t>
            </a:fld>
            <a:endParaRPr lang="tr-TR" dirty="0"/>
          </a:p>
        </p:txBody>
      </p:sp>
      <p:pic>
        <p:nvPicPr>
          <p:cNvPr id="5" name="Picture 4" descr="protokol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44824"/>
            <a:ext cx="5652120" cy="20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ANd9GcReTwe7ae_ziwM4-L0tfAZ9TDjGRLB_E_5psX1Ct5JeG35QtL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44824"/>
            <a:ext cx="3296543" cy="20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534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pPr algn="ctr"/>
            <a:r>
              <a:rPr lang="tr-TR" b="1" dirty="0">
                <a:latin typeface="Comic Sans MS" panose="030F0702030302020204" pitchFamily="66" charset="0"/>
              </a:rPr>
              <a:t>Tokalaşma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0" y="1428736"/>
            <a:ext cx="5214910" cy="5214974"/>
          </a:xfrm>
        </p:spPr>
        <p:txBody>
          <a:bodyPr>
            <a:noAutofit/>
          </a:bodyPr>
          <a:lstStyle/>
          <a:p>
            <a:r>
              <a:rPr lang="tr-TR" sz="2400" b="1" dirty="0" smtClean="0">
                <a:latin typeface="Comic Sans MS" panose="030F0702030302020204" pitchFamily="66" charset="0"/>
              </a:rPr>
              <a:t>Tokalaşma </a:t>
            </a:r>
            <a:r>
              <a:rPr lang="tr-TR" sz="24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AYAKTA</a:t>
            </a:r>
            <a:r>
              <a:rPr lang="tr-TR" sz="2400" b="1" dirty="0" smtClean="0">
                <a:latin typeface="Comic Sans MS" panose="030F0702030302020204" pitchFamily="66" charset="0"/>
              </a:rPr>
              <a:t> yapılır ve karşıdakinin </a:t>
            </a:r>
            <a:r>
              <a:rPr lang="tr-TR" sz="24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GÖZÜNE</a:t>
            </a:r>
            <a:r>
              <a:rPr lang="tr-TR" sz="2400" b="1" dirty="0" smtClean="0">
                <a:latin typeface="Comic Sans MS" panose="030F0702030302020204" pitchFamily="66" charset="0"/>
              </a:rPr>
              <a:t> </a:t>
            </a:r>
            <a:r>
              <a:rPr lang="tr-TR" sz="2400" b="1" dirty="0">
                <a:latin typeface="Comic Sans MS" panose="030F0702030302020204" pitchFamily="66" charset="0"/>
              </a:rPr>
              <a:t>bakılır, </a:t>
            </a:r>
            <a:endParaRPr lang="tr-TR" sz="2400" b="1" dirty="0" smtClean="0">
              <a:latin typeface="Comic Sans MS" panose="030F0702030302020204" pitchFamily="66" charset="0"/>
            </a:endParaRPr>
          </a:p>
          <a:p>
            <a:r>
              <a:rPr lang="tr-TR" sz="2400" b="1" dirty="0" smtClean="0">
                <a:latin typeface="Comic Sans MS" panose="030F0702030302020204" pitchFamily="66" charset="0"/>
              </a:rPr>
              <a:t>Kutlamaya </a:t>
            </a:r>
            <a:r>
              <a:rPr lang="tr-TR" sz="24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EN BÜYÜKTEN </a:t>
            </a:r>
            <a:r>
              <a:rPr lang="tr-TR" sz="2400" b="1" dirty="0" smtClean="0">
                <a:latin typeface="Comic Sans MS" panose="030F0702030302020204" pitchFamily="66" charset="0"/>
              </a:rPr>
              <a:t>başlanır</a:t>
            </a:r>
            <a:r>
              <a:rPr lang="tr-TR" sz="2400" b="1" dirty="0">
                <a:latin typeface="Comic Sans MS" panose="030F0702030302020204" pitchFamily="66" charset="0"/>
              </a:rPr>
              <a:t>,</a:t>
            </a:r>
            <a:endParaRPr lang="tr-TR" altLang="tr-TR" sz="24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268288" indent="-268288">
              <a:spcBef>
                <a:spcPts val="600"/>
              </a:spcBef>
              <a:spcAft>
                <a:spcPts val="600"/>
              </a:spcAft>
              <a:defRPr/>
            </a:pPr>
            <a:r>
              <a:rPr lang="tr-TR" altLang="tr-TR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Bir kişi diğerine tanıtılırken</a:t>
            </a:r>
            <a:r>
              <a:rPr lang="tr-TR" altLang="tr-TR" sz="24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tr-TR" altLang="tr-TR" sz="24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tokalaşırken bir </a:t>
            </a:r>
            <a:r>
              <a:rPr lang="tr-TR" altLang="tr-TR" sz="24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eli cepte olmak, başka yerlere bakmak,</a:t>
            </a:r>
            <a:r>
              <a:rPr lang="tr-TR" altLang="tr-TR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tr-TR" altLang="tr-TR" sz="24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ağızda </a:t>
            </a:r>
            <a:r>
              <a:rPr lang="tr-TR" altLang="tr-TR" sz="24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sakız </a:t>
            </a:r>
            <a:r>
              <a:rPr lang="tr-TR" altLang="tr-TR" sz="24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bulundurmak </a:t>
            </a:r>
            <a:r>
              <a:rPr lang="tr-TR" altLang="tr-TR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saygısızlık kabul edilmektedir. </a:t>
            </a:r>
            <a:r>
              <a:rPr lang="tr-TR" altLang="tr-TR" sz="2400" b="1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E. </a:t>
            </a:r>
            <a:r>
              <a:rPr lang="tr-TR" altLang="tr-TR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Vekil</a:t>
            </a:r>
            <a:endParaRPr lang="tr-TR" altLang="tr-TR" sz="2400" b="1" dirty="0">
              <a:solidFill>
                <a:schemeClr val="accent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268288" indent="-268288">
              <a:spcBef>
                <a:spcPts val="600"/>
              </a:spcBef>
              <a:spcAft>
                <a:spcPts val="600"/>
              </a:spcAft>
              <a:defRPr/>
            </a:pPr>
            <a:r>
              <a:rPr lang="tr-TR" altLang="tr-TR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Protokolde ve resmi ilişkilerde </a:t>
            </a:r>
            <a:r>
              <a:rPr lang="tr-TR" altLang="tr-TR" sz="24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el öpme, üstün omuzuna el atma, yanaktan öpme </a:t>
            </a:r>
            <a:r>
              <a:rPr lang="tr-TR" altLang="tr-TR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yoktur</a:t>
            </a:r>
            <a:r>
              <a:rPr lang="tr-TR" altLang="tr-TR" sz="24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37</a:t>
            </a:fld>
            <a:endParaRPr lang="tr-TR"/>
          </a:p>
        </p:txBody>
      </p:sp>
      <p:pic>
        <p:nvPicPr>
          <p:cNvPr id="8194" name="Picture 2" descr="C:\Users\KONEM\Desktop\images (2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8425" y="1428736"/>
            <a:ext cx="3965575" cy="5429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634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1080119"/>
          </a:xfrm>
        </p:spPr>
        <p:txBody>
          <a:bodyPr>
            <a:normAutofit/>
          </a:bodyPr>
          <a:lstStyle/>
          <a:p>
            <a:pPr algn="ctr"/>
            <a:r>
              <a:rPr lang="tr-TR" sz="6600" b="1" dirty="0" smtClean="0">
                <a:latin typeface="Comic Sans MS" panose="030F0702030302020204" pitchFamily="66" charset="0"/>
              </a:rPr>
              <a:t>Tanışma</a:t>
            </a:r>
            <a:endParaRPr lang="tr-TR" sz="6600" b="1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2775"/>
            <a:ext cx="8229600" cy="5308699"/>
          </a:xfrm>
        </p:spPr>
        <p:txBody>
          <a:bodyPr>
            <a:normAutofit lnSpcReduction="10000"/>
          </a:bodyPr>
          <a:lstStyle/>
          <a:p>
            <a:r>
              <a:rPr lang="en-US" b="1" dirty="0" err="1">
                <a:latin typeface="Comic Sans MS" panose="030F0702030302020204" pitchFamily="66" charset="0"/>
              </a:rPr>
              <a:t>Bir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yere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 smtClean="0">
                <a:latin typeface="Comic Sans MS" panose="030F0702030302020204" pitchFamily="66" charset="0"/>
              </a:rPr>
              <a:t>girdiği</a:t>
            </a:r>
            <a:r>
              <a:rPr lang="tr-TR" b="1" dirty="0" smtClean="0">
                <a:latin typeface="Comic Sans MS" panose="030F0702030302020204" pitchFamily="66" charset="0"/>
              </a:rPr>
              <a:t>m</a:t>
            </a:r>
            <a:r>
              <a:rPr lang="en-US" b="1" dirty="0" err="1" smtClean="0">
                <a:latin typeface="Comic Sans MS" panose="030F0702030302020204" pitchFamily="66" charset="0"/>
              </a:rPr>
              <a:t>izde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önce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 smtClean="0">
                <a:latin typeface="Comic Sans MS" panose="030F0702030302020204" pitchFamily="66" charset="0"/>
              </a:rPr>
              <a:t>kendi</a:t>
            </a:r>
            <a:r>
              <a:rPr lang="tr-TR" b="1" dirty="0" err="1" smtClean="0">
                <a:latin typeface="Comic Sans MS" panose="030F0702030302020204" pitchFamily="66" charset="0"/>
              </a:rPr>
              <a:t>mizi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tanıtı</a:t>
            </a:r>
            <a:r>
              <a:rPr lang="tr-TR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r, </a:t>
            </a:r>
            <a:r>
              <a:rPr lang="en-US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ad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ve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soyadı</a:t>
            </a:r>
            <a:r>
              <a:rPr lang="tr-TR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m</a:t>
            </a:r>
            <a:r>
              <a:rPr lang="en-US" b="1" dirty="0" err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ızı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n-US" b="1" dirty="0" err="1" smtClean="0">
                <a:latin typeface="Comic Sans MS" panose="030F0702030302020204" pitchFamily="66" charset="0"/>
              </a:rPr>
              <a:t>söyle</a:t>
            </a:r>
            <a:r>
              <a:rPr lang="tr-TR" b="1" dirty="0" err="1" smtClean="0">
                <a:latin typeface="Comic Sans MS" panose="030F0702030302020204" pitchFamily="66" charset="0"/>
              </a:rPr>
              <a:t>riz</a:t>
            </a:r>
            <a:r>
              <a:rPr lang="tr-TR" b="1" dirty="0" smtClean="0">
                <a:latin typeface="Comic Sans MS" panose="030F0702030302020204" pitchFamily="66" charset="0"/>
              </a:rPr>
              <a:t>,</a:t>
            </a:r>
          </a:p>
          <a:p>
            <a:r>
              <a:rPr lang="tr-TR" b="1" dirty="0" smtClean="0">
                <a:latin typeface="Comic Sans MS" panose="030F0702030302020204" pitchFamily="66" charset="0"/>
              </a:rPr>
              <a:t>Üstümüze </a:t>
            </a:r>
            <a:r>
              <a:rPr lang="tr-TR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unvanımızı </a:t>
            </a:r>
            <a:r>
              <a:rPr lang="tr-T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ve </a:t>
            </a:r>
            <a:r>
              <a:rPr lang="tr-TR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görevimizi </a:t>
            </a:r>
            <a:r>
              <a:rPr lang="tr-TR" b="1" dirty="0" smtClean="0">
                <a:latin typeface="Comic Sans MS" panose="030F0702030302020204" pitchFamily="66" charset="0"/>
              </a:rPr>
              <a:t>söyleriz,</a:t>
            </a:r>
          </a:p>
          <a:p>
            <a:r>
              <a:rPr lang="tr-TR" b="1" dirty="0" smtClean="0">
                <a:latin typeface="Comic Sans MS" panose="030F0702030302020204" pitchFamily="66" charset="0"/>
              </a:rPr>
              <a:t>Tanıştırma </a:t>
            </a:r>
            <a:r>
              <a:rPr lang="tr-T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ayakta ve ilk karşılaşmada </a:t>
            </a:r>
            <a:r>
              <a:rPr lang="tr-TR" b="1" dirty="0">
                <a:latin typeface="Comic Sans MS" panose="030F0702030302020204" pitchFamily="66" charset="0"/>
              </a:rPr>
              <a:t>olur,</a:t>
            </a:r>
            <a:endParaRPr lang="tr-TR" dirty="0">
              <a:latin typeface="Comic Sans MS" panose="030F0702030302020204" pitchFamily="66" charset="0"/>
            </a:endParaRPr>
          </a:p>
          <a:p>
            <a:r>
              <a:rPr lang="tr-TR" b="1" dirty="0">
                <a:latin typeface="Comic Sans MS" panose="030F0702030302020204" pitchFamily="66" charset="0"/>
              </a:rPr>
              <a:t>Tanıştırmada;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k</a:t>
            </a:r>
            <a:r>
              <a:rPr lang="tr-TR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üçük büyüğe</a:t>
            </a:r>
            <a:r>
              <a:rPr lang="tr-TR" b="1" dirty="0" smtClean="0">
                <a:latin typeface="Comic Sans MS" panose="030F0702030302020204" pitchFamily="66" charset="0"/>
              </a:rPr>
              <a:t>, tek </a:t>
            </a:r>
            <a:r>
              <a:rPr lang="tr-TR" b="1" dirty="0">
                <a:latin typeface="Comic Sans MS" panose="030F0702030302020204" pitchFamily="66" charset="0"/>
              </a:rPr>
              <a:t>kişi </a:t>
            </a:r>
            <a:r>
              <a:rPr lang="tr-TR" b="1" dirty="0" smtClean="0">
                <a:latin typeface="Comic Sans MS" panose="030F0702030302020204" pitchFamily="66" charset="0"/>
              </a:rPr>
              <a:t>topluluğa; </a:t>
            </a:r>
            <a:r>
              <a:rPr lang="tr-TR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yeni gelen</a:t>
            </a:r>
            <a:r>
              <a:rPr lang="tr-TR" b="1" dirty="0">
                <a:latin typeface="Comic Sans MS" panose="030F0702030302020204" pitchFamily="66" charset="0"/>
              </a:rPr>
              <a:t> </a:t>
            </a:r>
            <a:r>
              <a:rPr lang="tr-TR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önce gelene, </a:t>
            </a:r>
            <a:r>
              <a:rPr lang="tr-TR" b="1" dirty="0" smtClean="0">
                <a:latin typeface="Comic Sans MS" panose="030F0702030302020204" pitchFamily="66" charset="0"/>
              </a:rPr>
              <a:t>talebe hocaya</a:t>
            </a:r>
            <a:r>
              <a:rPr lang="tr-TR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, memur amire </a:t>
            </a:r>
            <a:r>
              <a:rPr lang="tr-TR" b="1" dirty="0">
                <a:latin typeface="Comic Sans MS" panose="030F0702030302020204" pitchFamily="66" charset="0"/>
              </a:rPr>
              <a:t>ü</a:t>
            </a:r>
            <a:r>
              <a:rPr lang="en-US" b="1" dirty="0" err="1" smtClean="0">
                <a:latin typeface="Comic Sans MS" panose="030F0702030302020204" pitchFamily="66" charset="0"/>
              </a:rPr>
              <a:t>nvanıyla</a:t>
            </a:r>
            <a:r>
              <a:rPr lang="en-US" b="1" dirty="0">
                <a:latin typeface="Comic Sans MS" panose="030F0702030302020204" pitchFamily="66" charset="0"/>
              </a:rPr>
              <a:t>, ad </a:t>
            </a:r>
            <a:r>
              <a:rPr lang="en-US" b="1" dirty="0" err="1">
                <a:latin typeface="Comic Sans MS" panose="030F0702030302020204" pitchFamily="66" charset="0"/>
              </a:rPr>
              <a:t>ve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soyadıyla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 smtClean="0">
                <a:latin typeface="Comic Sans MS" panose="030F0702030302020204" pitchFamily="66" charset="0"/>
              </a:rPr>
              <a:t>tanıtı</a:t>
            </a:r>
            <a:r>
              <a:rPr lang="tr-TR" b="1" dirty="0" err="1" smtClean="0">
                <a:latin typeface="Comic Sans MS" panose="030F0702030302020204" pitchFamily="66" charset="0"/>
              </a:rPr>
              <a:t>lır</a:t>
            </a:r>
            <a:r>
              <a:rPr lang="tr-TR" b="1" dirty="0" smtClean="0">
                <a:latin typeface="Comic Sans MS" panose="030F0702030302020204" pitchFamily="66" charset="0"/>
              </a:rPr>
              <a:t>, </a:t>
            </a:r>
          </a:p>
          <a:p>
            <a:r>
              <a:rPr lang="tr-TR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«</a:t>
            </a:r>
            <a:r>
              <a:rPr lang="tr-T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Sizi </a:t>
            </a:r>
            <a:r>
              <a:rPr lang="tr-TR" b="1" dirty="0">
                <a:solidFill>
                  <a:srgbClr val="FF0000"/>
                </a:solidFill>
                <a:latin typeface="Comic Sans MS" panose="030F0702030302020204" pitchFamily="66" charset="0"/>
              </a:rPr>
              <a:t>arkadaşıma </a:t>
            </a:r>
            <a:r>
              <a:rPr lang="tr-T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tanıtayım</a:t>
            </a:r>
            <a:r>
              <a:rPr lang="tr-TR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’’, </a:t>
            </a:r>
            <a:r>
              <a:rPr lang="tr-T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"sizi arkadaşımla </a:t>
            </a:r>
            <a:r>
              <a:rPr lang="tr-TR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tanıştırayım</a:t>
            </a:r>
            <a:r>
              <a:rPr lang="tr-TR" dirty="0" smtClean="0">
                <a:latin typeface="Comic Sans MS" panose="030F0702030302020204" pitchFamily="66" charset="0"/>
              </a:rPr>
              <a:t>". 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«</a:t>
            </a:r>
            <a:r>
              <a:rPr lang="tr-T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Bendeniz</a:t>
            </a:r>
            <a:r>
              <a:rPr lang="tr-TR" b="1" dirty="0">
                <a:solidFill>
                  <a:srgbClr val="FF0000"/>
                </a:solidFill>
                <a:latin typeface="Comic Sans MS" panose="030F0702030302020204" pitchFamily="66" charset="0"/>
              </a:rPr>
              <a:t>, kulunuz, köleniz..." </a:t>
            </a:r>
            <a:endParaRPr lang="tr-TR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smtClean="0">
                <a:latin typeface="Comic Sans MS" panose="030F0702030302020204" pitchFamily="66" charset="0"/>
              </a:rPr>
              <a:t>                                                                          </a:t>
            </a:r>
            <a:r>
              <a:rPr lang="tr-TR" sz="1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Gebizli</a:t>
            </a:r>
            <a:endParaRPr lang="tr-TR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4833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latin typeface="Comic Sans MS" panose="030F0702030302020204" pitchFamily="66" charset="0"/>
              </a:rPr>
              <a:t>Hitap/Konuşma</a:t>
            </a:r>
            <a:endParaRPr lang="tr-TR" b="1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142984"/>
            <a:ext cx="7920880" cy="5181616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tr-TR" altLang="tr-TR" sz="32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İyi </a:t>
            </a:r>
            <a:r>
              <a:rPr lang="tr-TR" altLang="tr-TR" sz="3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tanımadığımız </a:t>
            </a:r>
            <a:r>
              <a:rPr lang="tr-TR" altLang="tr-TR" sz="32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kimselere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tr-TR" altLang="tr-TR" sz="32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tr-TR" altLang="tr-TR" sz="32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SEN</a:t>
            </a:r>
            <a:r>
              <a:rPr lang="tr-TR" altLang="tr-TR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,</a:t>
            </a:r>
            <a:r>
              <a:rPr lang="en-US" sz="3200" b="1" dirty="0">
                <a:latin typeface="Comic Sans MS" panose="030F0702030302020204" pitchFamily="66" charset="0"/>
              </a:rPr>
              <a:t> </a:t>
            </a:r>
            <a:endParaRPr lang="tr-TR" sz="3200" b="1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tr-TR" altLang="tr-TR" sz="32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“</a:t>
            </a:r>
            <a:r>
              <a:rPr lang="tr-TR" altLang="tr-TR" sz="32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Hoca, Dayı, Teyze, </a:t>
            </a:r>
            <a:r>
              <a:rPr lang="tr-TR" altLang="tr-TR" sz="3200" b="1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Abiiii</a:t>
            </a:r>
            <a:endParaRPr lang="tr-TR" altLang="tr-TR" sz="3200" b="1" dirty="0" smtClean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tr-TR" altLang="tr-TR" sz="32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Hacı</a:t>
            </a:r>
            <a:r>
              <a:rPr lang="tr-TR" altLang="tr-TR" sz="32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tr-TR" altLang="tr-TR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tr-T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ey</a:t>
            </a:r>
            <a:r>
              <a:rPr lang="tr-TR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!, </a:t>
            </a:r>
            <a:r>
              <a:rPr lang="tr-TR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tr-TR" sz="3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işşşşt</a:t>
            </a:r>
            <a:r>
              <a:rPr lang="tr-TR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!, </a:t>
            </a:r>
            <a:r>
              <a:rPr lang="tr-T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Baksana</a:t>
            </a:r>
            <a:r>
              <a:rPr lang="tr-TR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!..." </a:t>
            </a:r>
            <a:r>
              <a:rPr lang="tr-TR" altLang="tr-TR" sz="32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tr-TR" altLang="tr-TR" sz="3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gibi hitaplardan </a:t>
            </a:r>
            <a:r>
              <a:rPr lang="tr-TR" altLang="tr-TR" sz="32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kaçınılmalı. </a:t>
            </a:r>
            <a:endParaRPr lang="tr-TR" sz="3200" b="1" dirty="0">
              <a:latin typeface="Comic Sans MS" panose="030F0702030302020204" pitchFamily="66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tr-TR" altLang="tr-TR" sz="3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“</a:t>
            </a:r>
            <a:r>
              <a:rPr lang="tr-TR" altLang="tr-TR" sz="3200" b="1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SİZ”, BEYEFENDİ, </a:t>
            </a:r>
            <a:endParaRPr lang="tr-TR" altLang="tr-TR" sz="3200" b="1" dirty="0" smtClean="0">
              <a:solidFill>
                <a:srgbClr val="00B05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tr-TR" altLang="tr-TR" sz="3200" b="1" dirty="0" smtClean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AHMET </a:t>
            </a:r>
            <a:r>
              <a:rPr lang="tr-TR" altLang="tr-TR" sz="3200" b="1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BEY</a:t>
            </a:r>
            <a:r>
              <a:rPr lang="tr-TR" altLang="tr-TR" sz="32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” </a:t>
            </a:r>
            <a:endParaRPr lang="tr-TR" altLang="tr-TR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tr-TR" altLang="tr-TR" sz="32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Hanımefendi/Beyefendi</a:t>
            </a:r>
            <a:endParaRPr lang="tr-TR" altLang="tr-TR" sz="3200" b="1" dirty="0">
              <a:solidFill>
                <a:schemeClr val="accent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1490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4</a:t>
            </a:fld>
            <a:endParaRPr lang="tr-TR"/>
          </a:p>
        </p:txBody>
      </p:sp>
      <p:pic>
        <p:nvPicPr>
          <p:cNvPr id="2050" name="Picture 2" descr="C:\Users\KONEM\Desktop\IMG_20210528_2245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/>
          <a:lstStyle/>
          <a:p>
            <a:pPr algn="ctr"/>
            <a:r>
              <a:rPr lang="tr-TR" b="1" dirty="0">
                <a:latin typeface="Comic Sans MS" panose="030F0702030302020204" pitchFamily="66" charset="0"/>
              </a:rPr>
              <a:t>Hitap/Konuşma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Autofit/>
          </a:bodyPr>
          <a:lstStyle/>
          <a:p>
            <a:pPr algn="just">
              <a:spcBef>
                <a:spcPts val="100"/>
              </a:spcBef>
              <a:spcAft>
                <a:spcPts val="100"/>
              </a:spcAft>
              <a:defRPr/>
            </a:pPr>
            <a:r>
              <a:rPr lang="tr-TR" altLang="tr-TR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Yöneticiye her zaman </a:t>
            </a:r>
            <a:r>
              <a:rPr lang="tr-TR" altLang="tr-TR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SAYGI</a:t>
            </a:r>
            <a:r>
              <a:rPr lang="tr-TR" altLang="tr-TR" sz="24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ile </a:t>
            </a:r>
            <a:r>
              <a:rPr lang="tr-TR" altLang="tr-TR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RESMİ</a:t>
            </a:r>
            <a:r>
              <a:rPr lang="tr-TR" altLang="tr-TR" sz="24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tr-TR" altLang="tr-TR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ÜNVAN</a:t>
            </a:r>
            <a:r>
              <a:rPr lang="tr-TR" altLang="tr-TR" sz="24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ve rütbeleriyle </a:t>
            </a:r>
            <a:r>
              <a:rPr lang="tr-TR" altLang="tr-TR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hitap edilir.</a:t>
            </a:r>
            <a:r>
              <a:rPr lang="tr-TR" altLang="tr-TR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tr-TR" altLang="tr-TR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Ona taşıdığı unvana göre</a:t>
            </a:r>
            <a:r>
              <a:rPr lang="tr-TR" altLang="tr-TR" sz="24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;</a:t>
            </a:r>
            <a:endParaRPr lang="tr-TR" altLang="tr-TR" sz="24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100"/>
              </a:spcBef>
              <a:spcAft>
                <a:spcPts val="100"/>
              </a:spcAft>
              <a:buNone/>
              <a:defRPr/>
            </a:pPr>
            <a:r>
              <a:rPr lang="tr-TR" altLang="tr-TR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	- </a:t>
            </a:r>
            <a:r>
              <a:rPr lang="tr-TR" altLang="tr-TR" sz="2400" b="1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Sayın Müdürüm,</a:t>
            </a:r>
          </a:p>
          <a:p>
            <a:pPr marL="0" indent="0" algn="just">
              <a:spcBef>
                <a:spcPts val="100"/>
              </a:spcBef>
              <a:spcAft>
                <a:spcPts val="100"/>
              </a:spcAft>
              <a:buNone/>
              <a:defRPr/>
            </a:pPr>
            <a:r>
              <a:rPr lang="tr-TR" altLang="tr-TR" sz="2400" b="1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- Muhterem Hocam,</a:t>
            </a:r>
          </a:p>
          <a:p>
            <a:pPr marL="0" indent="0" algn="just">
              <a:spcBef>
                <a:spcPts val="100"/>
              </a:spcBef>
              <a:spcAft>
                <a:spcPts val="100"/>
              </a:spcAft>
              <a:buNone/>
              <a:defRPr/>
            </a:pPr>
            <a:r>
              <a:rPr lang="tr-TR" altLang="tr-TR" sz="2400" b="1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- Sayın Kaymakamım,</a:t>
            </a:r>
          </a:p>
          <a:p>
            <a:pPr marL="0" indent="0" algn="just">
              <a:spcBef>
                <a:spcPts val="100"/>
              </a:spcBef>
              <a:spcAft>
                <a:spcPts val="100"/>
              </a:spcAft>
              <a:buNone/>
              <a:defRPr/>
            </a:pPr>
            <a:r>
              <a:rPr lang="tr-TR" altLang="tr-TR" sz="2400" b="1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   -Sayın Müftüm,</a:t>
            </a:r>
          </a:p>
          <a:p>
            <a:pPr marL="0" indent="0" algn="just">
              <a:spcBef>
                <a:spcPts val="100"/>
              </a:spcBef>
              <a:spcAft>
                <a:spcPts val="100"/>
              </a:spcAft>
              <a:buNone/>
              <a:defRPr/>
            </a:pPr>
            <a:r>
              <a:rPr lang="tr-TR" altLang="tr-TR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	- </a:t>
            </a:r>
            <a:r>
              <a:rPr lang="tr-TR" altLang="tr-TR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veya sadece </a:t>
            </a:r>
            <a:r>
              <a:rPr lang="tr-TR" altLang="tr-TR" sz="24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“</a:t>
            </a:r>
            <a:r>
              <a:rPr lang="tr-TR" altLang="tr-TR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EFENDİM</a:t>
            </a:r>
            <a:r>
              <a:rPr lang="tr-TR" altLang="tr-TR" sz="24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” </a:t>
            </a:r>
            <a:r>
              <a:rPr lang="tr-TR" altLang="tr-TR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diye </a:t>
            </a:r>
            <a:r>
              <a:rPr lang="tr-TR" altLang="tr-TR" sz="24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hitap edilir</a:t>
            </a:r>
          </a:p>
          <a:p>
            <a:pPr marL="0" indent="0" algn="just">
              <a:spcBef>
                <a:spcPts val="100"/>
              </a:spcBef>
              <a:spcAft>
                <a:spcPts val="100"/>
              </a:spcAft>
              <a:buNone/>
              <a:defRPr/>
            </a:pPr>
            <a:endParaRPr lang="tr-TR" altLang="tr-TR" sz="24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2400" b="1" dirty="0" err="1">
                <a:latin typeface="Comic Sans MS" panose="030F0702030302020204" pitchFamily="66" charset="0"/>
              </a:rPr>
              <a:t>Bir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topluluğa</a:t>
            </a:r>
            <a:r>
              <a:rPr lang="en-US" sz="2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hitap</a:t>
            </a:r>
            <a:r>
              <a:rPr lang="en-US" sz="2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ediliyorsa</a:t>
            </a:r>
            <a:r>
              <a:rPr lang="en-US" sz="2400" b="1" dirty="0"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latin typeface="Comic Sans MS" panose="030F0702030302020204" pitchFamily="66" charset="0"/>
              </a:rPr>
              <a:t>önce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en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üst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olana</a:t>
            </a:r>
            <a:r>
              <a:rPr lang="en-US" sz="2400" b="1" dirty="0"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latin typeface="Comic Sans MS" panose="030F0702030302020204" pitchFamily="66" charset="0"/>
              </a:rPr>
              <a:t>sonra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sırasıyla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diğerlerine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hitap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edilir</a:t>
            </a:r>
            <a:r>
              <a:rPr lang="tr-TR" sz="2400" b="1" dirty="0">
                <a:latin typeface="Comic Sans MS" panose="030F0702030302020204" pitchFamily="66" charset="0"/>
              </a:rPr>
              <a:t>, </a:t>
            </a:r>
            <a:endParaRPr lang="tr-TR" sz="2400" b="1" dirty="0" smtClean="0">
              <a:latin typeface="Comic Sans MS" panose="030F0702030302020204" pitchFamily="66" charset="0"/>
            </a:endParaRPr>
          </a:p>
          <a:p>
            <a:r>
              <a:rPr lang="tr-TR" sz="2400" b="1" dirty="0">
                <a:latin typeface="Comic Sans MS" panose="030F0702030302020204" pitchFamily="66" charset="0"/>
              </a:rPr>
              <a:t>Söze </a:t>
            </a:r>
            <a:r>
              <a:rPr lang="tr-TR" sz="2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büyük</a:t>
            </a:r>
            <a:r>
              <a:rPr lang="tr-TR" sz="2400" b="1" dirty="0">
                <a:latin typeface="Comic Sans MS" panose="030F0702030302020204" pitchFamily="66" charset="0"/>
              </a:rPr>
              <a:t> olan başlamalıdır,</a:t>
            </a:r>
            <a:endParaRPr lang="tr-TR" sz="2400" dirty="0">
              <a:latin typeface="Comic Sans MS" panose="030F0702030302020204" pitchFamily="66" charset="0"/>
            </a:endParaRPr>
          </a:p>
          <a:p>
            <a:r>
              <a:rPr lang="tr-TR" sz="2400" b="1" dirty="0">
                <a:latin typeface="Comic Sans MS" panose="030F0702030302020204" pitchFamily="66" charset="0"/>
              </a:rPr>
              <a:t> </a:t>
            </a:r>
            <a:r>
              <a:rPr lang="tr-TR" sz="24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KONUYU</a:t>
            </a:r>
            <a:r>
              <a:rPr lang="tr-TR" sz="2400" b="1" dirty="0" smtClean="0">
                <a:latin typeface="Comic Sans MS" panose="030F0702030302020204" pitchFamily="66" charset="0"/>
              </a:rPr>
              <a:t> </a:t>
            </a:r>
            <a:r>
              <a:rPr lang="tr-TR" sz="2400" b="1" dirty="0">
                <a:latin typeface="Comic Sans MS" panose="030F0702030302020204" pitchFamily="66" charset="0"/>
              </a:rPr>
              <a:t>büyük olan seçer ve değiştirebilir, sözü kesilmez</a:t>
            </a:r>
            <a:r>
              <a:rPr lang="tr-TR" sz="2400" b="1" dirty="0" smtClean="0">
                <a:latin typeface="Comic Sans MS" panose="030F0702030302020204" pitchFamily="66" charset="0"/>
              </a:rPr>
              <a:t>.</a:t>
            </a: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325656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/>
          <a:lstStyle/>
          <a:p>
            <a:pPr algn="ctr"/>
            <a:r>
              <a:rPr lang="tr-TR" b="1" dirty="0">
                <a:latin typeface="Comic Sans MS" panose="030F0702030302020204" pitchFamily="66" charset="0"/>
              </a:rPr>
              <a:t>Hitap/Konuşma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340769"/>
            <a:ext cx="8291264" cy="5380706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smtClean="0">
                <a:latin typeface="Comic Sans MS" panose="030F0702030302020204" pitchFamily="66" charset="0"/>
              </a:rPr>
              <a:t>"</a:t>
            </a:r>
            <a:r>
              <a:rPr lang="tr-TR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Hayır</a:t>
            </a:r>
            <a:r>
              <a:rPr lang="tr-TR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", </a:t>
            </a:r>
            <a:r>
              <a:rPr lang="tr-TR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«Yok canım öyle </a:t>
            </a:r>
            <a:r>
              <a:rPr lang="tr-TR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değil", "yanlış  </a:t>
            </a:r>
            <a:r>
              <a:rPr lang="tr-TR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söylüyorsunuz, öyle değil</a:t>
            </a:r>
            <a:r>
              <a:rPr lang="tr-TR" sz="2400" b="1" dirty="0" smtClean="0">
                <a:latin typeface="Comic Sans MS" panose="030F0702030302020204" pitchFamily="66" charset="0"/>
              </a:rPr>
              <a:t>" yerine</a:t>
            </a:r>
          </a:p>
          <a:p>
            <a:pPr marL="0" indent="0" algn="ctr">
              <a:buNone/>
            </a:pPr>
            <a:r>
              <a:rPr lang="tr-TR" sz="2400" b="1" dirty="0" smtClean="0">
                <a:latin typeface="Comic Sans MS" panose="030F0702030302020204" pitchFamily="66" charset="0"/>
              </a:rPr>
              <a:t> </a:t>
            </a:r>
            <a:r>
              <a:rPr lang="tr-TR" sz="2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"ben aynı  kanaatte değilim", "ben daha değişik  biliyorum</a:t>
            </a:r>
            <a:r>
              <a:rPr lang="tr-TR" sz="24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", "</a:t>
            </a:r>
            <a:r>
              <a:rPr lang="tr-TR" sz="2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ben katılamıyorum"  </a:t>
            </a:r>
            <a:r>
              <a:rPr lang="tr-TR" sz="2400" b="1" dirty="0">
                <a:latin typeface="Comic Sans MS" panose="030F0702030302020204" pitchFamily="66" charset="0"/>
              </a:rPr>
              <a:t>şeklinde nazik ifadeler kullanmak gerekir</a:t>
            </a:r>
            <a:r>
              <a:rPr lang="tr-TR" sz="2400" b="1" dirty="0" smtClean="0"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tr-TR" sz="2400" b="1" dirty="0">
                <a:latin typeface="Comic Sans MS" panose="030F0702030302020204" pitchFamily="66" charset="0"/>
              </a:rPr>
              <a:t>Amirimizin konuşmasını  dinlerken </a:t>
            </a:r>
            <a:r>
              <a:rPr lang="tr-TR" sz="2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onun gözlerine </a:t>
            </a:r>
            <a:r>
              <a:rPr lang="tr-TR" sz="2400" b="1" dirty="0">
                <a:latin typeface="Comic Sans MS" panose="030F0702030302020204" pitchFamily="66" charset="0"/>
              </a:rPr>
              <a:t> bakarız</a:t>
            </a:r>
            <a:r>
              <a:rPr lang="tr-TR" sz="2400" b="1" dirty="0" smtClean="0"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tr-TR" sz="2400" b="1" dirty="0">
                <a:latin typeface="Comic Sans MS" panose="030F0702030302020204" pitchFamily="66" charset="0"/>
              </a:rPr>
              <a:t>Amiri dinlediğimizi  belirtmek için ara sıra </a:t>
            </a:r>
            <a:r>
              <a:rPr lang="tr-TR" sz="2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"evet" "evet  efendim" </a:t>
            </a:r>
            <a:r>
              <a:rPr lang="tr-TR" sz="2400" b="1" dirty="0">
                <a:latin typeface="Comic Sans MS" panose="030F0702030302020204" pitchFamily="66" charset="0"/>
              </a:rPr>
              <a:t>denmeli</a:t>
            </a:r>
            <a:r>
              <a:rPr lang="tr-TR" sz="2400" b="1" dirty="0" smtClean="0">
                <a:latin typeface="Comic Sans MS" panose="030F0702030302020204" pitchFamily="66" charset="0"/>
              </a:rPr>
              <a:t>,  "</a:t>
            </a:r>
            <a:r>
              <a:rPr lang="tr-TR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hı</a:t>
            </a:r>
            <a:r>
              <a:rPr 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tr-TR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hı</a:t>
            </a:r>
            <a:r>
              <a:rPr lang="tr-TR" sz="2400" b="1" dirty="0">
                <a:latin typeface="Comic Sans MS" panose="030F0702030302020204" pitchFamily="66" charset="0"/>
              </a:rPr>
              <a:t>" şeklinde sesler  çıkarılmamalıdır</a:t>
            </a:r>
            <a:r>
              <a:rPr lang="tr-TR" sz="2400" b="1" dirty="0" smtClean="0">
                <a:latin typeface="Comic Sans MS" panose="030F0702030302020204" pitchFamily="66" charset="0"/>
              </a:rPr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tr-TR" sz="2400" b="1" dirty="0" smtClean="0">
                <a:latin typeface="Comic Sans MS" panose="030F0702030302020204" pitchFamily="66" charset="0"/>
              </a:rPr>
              <a:t>Eli ağızda konuşulmamalı</a:t>
            </a:r>
          </a:p>
          <a:p>
            <a:pPr algn="ctr"/>
            <a:r>
              <a:rPr lang="tr-T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TAKDİR SİZİN…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5465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pPr algn="ctr"/>
            <a:r>
              <a:rPr lang="tr-TR" b="1" dirty="0">
                <a:latin typeface="Comic Sans MS" panose="030F0702030302020204" pitchFamily="66" charset="0"/>
              </a:rPr>
              <a:t>Hitap/Konuşma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  <a:defRPr/>
            </a:pPr>
            <a:r>
              <a:rPr lang="tr-TR" sz="3000" b="1" dirty="0" smtClean="0">
                <a:latin typeface="Comic Sans MS" panose="030F0702030302020204" pitchFamily="66" charset="0"/>
              </a:rPr>
              <a:t>Yönetimde</a:t>
            </a:r>
            <a:r>
              <a:rPr lang="tr-TR" sz="3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tr-TR" sz="30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“RİCA-ARZ </a:t>
            </a:r>
            <a:r>
              <a:rPr lang="tr-TR" sz="3000" b="1" dirty="0" smtClean="0">
                <a:latin typeface="Comic Sans MS" panose="030F0702030302020204" pitchFamily="66" charset="0"/>
              </a:rPr>
              <a:t>etmek</a:t>
            </a:r>
            <a:r>
              <a:rPr lang="tr-TR" sz="3000" b="1" dirty="0" smtClean="0">
                <a:latin typeface="Comic Sans MS" panose="030F0702030302020204" pitchFamily="66" charset="0"/>
                <a:cs typeface="Times New Roman" pitchFamily="18" charset="0"/>
              </a:rPr>
              <a:t>”</a:t>
            </a:r>
          </a:p>
          <a:p>
            <a:pPr algn="ctr">
              <a:spcBef>
                <a:spcPts val="1000"/>
              </a:spcBef>
              <a:spcAft>
                <a:spcPts val="1000"/>
              </a:spcAft>
              <a:defRPr/>
            </a:pPr>
            <a:r>
              <a:rPr lang="tr-TR" sz="3000" b="1" dirty="0" smtClean="0">
                <a:latin typeface="Comic Sans MS" panose="030F0702030302020204" pitchFamily="66" charset="0"/>
              </a:rPr>
              <a:t>Kendisine </a:t>
            </a:r>
            <a:r>
              <a:rPr lang="tr-TR" sz="30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teşekkür</a:t>
            </a:r>
            <a:r>
              <a:rPr lang="tr-TR" sz="3000" b="1" dirty="0">
                <a:latin typeface="Comic Sans MS" panose="030F0702030302020204" pitchFamily="66" charset="0"/>
              </a:rPr>
              <a:t> edilen şahıslar, </a:t>
            </a:r>
            <a:r>
              <a:rPr lang="tr-TR" sz="3000" b="1" dirty="0" smtClean="0">
                <a:latin typeface="Comic Sans MS" panose="030F0702030302020204" pitchFamily="66" charset="0"/>
              </a:rPr>
              <a:t>amirlere </a:t>
            </a:r>
          </a:p>
          <a:p>
            <a:pPr algn="ctr">
              <a:spcBef>
                <a:spcPts val="1000"/>
              </a:spcBef>
              <a:spcAft>
                <a:spcPts val="1000"/>
              </a:spcAft>
              <a:defRPr/>
            </a:pPr>
            <a:r>
              <a:rPr lang="tr-TR" sz="3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“</a:t>
            </a:r>
            <a:r>
              <a:rPr lang="tr-TR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rica ederim</a:t>
            </a:r>
            <a:r>
              <a:rPr lang="tr-TR" sz="30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”</a:t>
            </a:r>
            <a:r>
              <a:rPr lang="tr-TR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“bir şey </a:t>
            </a:r>
            <a:r>
              <a:rPr lang="tr-TR" sz="3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değil</a:t>
            </a:r>
            <a:r>
              <a:rPr lang="tr-TR" sz="30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” benzeri</a:t>
            </a:r>
            <a:r>
              <a:rPr lang="tr-TR" sz="3000" b="1" dirty="0" smtClean="0">
                <a:latin typeface="Comic Sans MS" panose="030F0702030302020204" pitchFamily="66" charset="0"/>
              </a:rPr>
              <a:t> </a:t>
            </a:r>
            <a:r>
              <a:rPr lang="tr-TR" sz="3000" b="1" dirty="0">
                <a:latin typeface="Comic Sans MS" panose="030F0702030302020204" pitchFamily="66" charset="0"/>
              </a:rPr>
              <a:t>ifadeler yerine </a:t>
            </a:r>
            <a:endParaRPr lang="tr-TR" sz="3000" b="1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1000"/>
              </a:spcBef>
              <a:spcAft>
                <a:spcPts val="1000"/>
              </a:spcAft>
              <a:defRPr/>
            </a:pPr>
            <a:r>
              <a:rPr lang="tr-TR" sz="3000" b="1" dirty="0" smtClean="0">
                <a:latin typeface="Comic Sans MS" panose="030F0702030302020204" pitchFamily="66" charset="0"/>
              </a:rPr>
              <a:t>“</a:t>
            </a:r>
            <a:r>
              <a:rPr lang="tr-TR" sz="30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sağolun</a:t>
            </a:r>
            <a:r>
              <a:rPr lang="tr-TR" sz="3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tr-TR" sz="3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efendim</a:t>
            </a:r>
            <a:r>
              <a:rPr lang="tr-TR" sz="3000" b="1" dirty="0">
                <a:latin typeface="Comic Sans MS" panose="030F0702030302020204" pitchFamily="66" charset="0"/>
                <a:cs typeface="Times New Roman" pitchFamily="18" charset="0"/>
              </a:rPr>
              <a:t>” </a:t>
            </a:r>
            <a:r>
              <a:rPr lang="tr-TR" sz="3000" b="1" dirty="0" smtClean="0">
                <a:latin typeface="Comic Sans MS" panose="030F0702030302020204" pitchFamily="66" charset="0"/>
                <a:cs typeface="Times New Roman" pitchFamily="18" charset="0"/>
              </a:rPr>
              <a:t>- </a:t>
            </a:r>
            <a:r>
              <a:rPr lang="tr-TR" sz="3000" b="1" dirty="0" smtClean="0">
                <a:latin typeface="Comic Sans MS" panose="030F0702030302020204" pitchFamily="66" charset="0"/>
              </a:rPr>
              <a:t>“</a:t>
            </a:r>
            <a:r>
              <a:rPr lang="tr-TR" sz="3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görevimdi Sayın Hocam</a:t>
            </a:r>
            <a:r>
              <a:rPr lang="tr-TR" sz="3000" b="1" dirty="0">
                <a:latin typeface="Comic Sans MS" panose="030F0702030302020204" pitchFamily="66" charset="0"/>
                <a:cs typeface="Times New Roman" pitchFamily="18" charset="0"/>
              </a:rPr>
              <a:t>”</a:t>
            </a:r>
            <a:r>
              <a:rPr lang="tr-TR" sz="3000" b="1" dirty="0">
                <a:latin typeface="Comic Sans MS" panose="030F0702030302020204" pitchFamily="66" charset="0"/>
              </a:rPr>
              <a:t> gibi ifadeler kullanmalıdırlar</a:t>
            </a:r>
            <a:r>
              <a:rPr lang="tr-TR" sz="3000" b="1" dirty="0" smtClean="0">
                <a:latin typeface="Comic Sans MS" panose="030F0702030302020204" pitchFamily="66" charset="0"/>
              </a:rPr>
              <a:t>.</a:t>
            </a:r>
          </a:p>
          <a:p>
            <a:pPr algn="ctr">
              <a:spcBef>
                <a:spcPts val="1000"/>
              </a:spcBef>
              <a:spcAft>
                <a:spcPts val="1000"/>
              </a:spcAft>
              <a:defRPr/>
            </a:pPr>
            <a:r>
              <a:rPr lang="tr-TR" sz="3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Başarı dilemek</a:t>
            </a:r>
            <a:r>
              <a:rPr lang="tr-TR" sz="3000" dirty="0" smtClean="0">
                <a:latin typeface="Comic Sans MS" panose="030F0702030302020204" pitchFamily="66" charset="0"/>
              </a:rPr>
              <a:t>/ </a:t>
            </a:r>
            <a:r>
              <a:rPr lang="tr-TR" sz="30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İstifade etmek</a:t>
            </a:r>
            <a:r>
              <a:rPr lang="tr-TR" sz="3000" b="1" dirty="0" smtClean="0">
                <a:latin typeface="Comic Sans MS" panose="030F0702030302020204" pitchFamily="66" charset="0"/>
              </a:rPr>
              <a:t>/ </a:t>
            </a:r>
            <a:r>
              <a:rPr lang="tr-TR" sz="30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Göreve hazır olmak</a:t>
            </a:r>
          </a:p>
          <a:p>
            <a:pPr algn="ctr">
              <a:spcBef>
                <a:spcPts val="1000"/>
              </a:spcBef>
              <a:spcAft>
                <a:spcPts val="1000"/>
              </a:spcAft>
              <a:defRPr/>
            </a:pPr>
            <a:r>
              <a:rPr lang="tr-TR" sz="3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Üste </a:t>
            </a:r>
            <a:r>
              <a:rPr lang="tr-TR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teşekkür edilmez, “</a:t>
            </a:r>
            <a:r>
              <a:rPr lang="tr-TR" sz="30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Sağolun</a:t>
            </a:r>
            <a:r>
              <a:rPr lang="tr-TR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” </a:t>
            </a:r>
            <a:r>
              <a:rPr lang="tr-TR" sz="3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denilir</a:t>
            </a:r>
            <a:r>
              <a:rPr lang="tr-TR" sz="3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pPr algn="ctr">
              <a:spcBef>
                <a:spcPts val="1000"/>
              </a:spcBef>
              <a:spcAft>
                <a:spcPts val="1000"/>
              </a:spcAft>
              <a:defRPr/>
            </a:pPr>
            <a:r>
              <a:rPr lang="tr-TR" sz="3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Hal-hatır </a:t>
            </a:r>
            <a:endParaRPr lang="tr-TR" sz="30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0758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pPr algn="ctr"/>
            <a:r>
              <a:rPr lang="tr-TR" b="1" dirty="0" smtClean="0">
                <a:latin typeface="Comic Sans MS" panose="030F0702030302020204" pitchFamily="66" charset="0"/>
              </a:rPr>
              <a:t>Resmi Davet ve Yemek</a:t>
            </a:r>
            <a:endParaRPr lang="tr-TR" b="1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785926"/>
            <a:ext cx="6000760" cy="466741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tr-TR" altLang="tr-TR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Resmi </a:t>
            </a:r>
            <a:r>
              <a:rPr lang="tr-TR" altLang="tr-T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yemeklerde, yemek mahalline </a:t>
            </a:r>
            <a:r>
              <a:rPr lang="tr-TR" altLang="tr-TR" sz="2800" b="1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amirlerden önce gelmek</a:t>
            </a:r>
            <a:r>
              <a:rPr lang="tr-TR" altLang="tr-T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ve </a:t>
            </a:r>
            <a:r>
              <a:rPr lang="tr-TR" altLang="tr-TR" sz="2800" b="1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onlardan sonra </a:t>
            </a:r>
            <a:r>
              <a:rPr lang="tr-TR" altLang="tr-T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kalkmak bir nezaket kuralıdır. </a:t>
            </a:r>
            <a:endParaRPr lang="tr-TR" altLang="tr-TR" sz="2800" b="1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tr-TR" altLang="tr-T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Mönü açıkken garson gelmez</a:t>
            </a:r>
            <a:r>
              <a:rPr lang="tr-TR" altLang="tr-TR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  <a:endParaRPr lang="tr-TR" altLang="tr-TR" sz="28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tr-TR" altLang="tr-T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Üst </a:t>
            </a:r>
            <a:r>
              <a:rPr lang="tr-TR" altLang="tr-TR" sz="28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yemeğe </a:t>
            </a:r>
            <a:r>
              <a:rPr lang="tr-TR" altLang="tr-TR" sz="2800" b="1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başlamadan </a:t>
            </a:r>
            <a:r>
              <a:rPr lang="tr-TR" altLang="tr-TR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veya </a:t>
            </a:r>
            <a:r>
              <a:rPr lang="tr-TR" altLang="tr-TR" sz="28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buyurun</a:t>
            </a:r>
            <a:r>
              <a:rPr lang="tr-TR" altLang="tr-TR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tr-TR" altLang="tr-T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demeden yemeğe </a:t>
            </a:r>
            <a:r>
              <a:rPr lang="tr-TR" altLang="tr-TR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başlanılmamalı.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43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0760" y="1196751"/>
            <a:ext cx="2963728" cy="525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479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latin typeface="Comic Sans MS" panose="030F0702030302020204" pitchFamily="66" charset="0"/>
              </a:rPr>
              <a:t>Sağdaki içecekler, soldaki yiyecekler bize </a:t>
            </a:r>
            <a:r>
              <a:rPr lang="tr-TR" sz="3200" b="1" dirty="0" smtClean="0">
                <a:latin typeface="Comic Sans MS" panose="030F0702030302020204" pitchFamily="66" charset="0"/>
              </a:rPr>
              <a:t>aittir</a:t>
            </a:r>
            <a:endParaRPr lang="tr-TR" sz="3200" b="1" dirty="0">
              <a:latin typeface="Comic Sans MS" panose="030F0702030302020204" pitchFamily="66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5445224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44</a:t>
            </a:fld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35496" y="5733256"/>
            <a:ext cx="11608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Comic Sans MS" panose="030F0702030302020204" pitchFamily="66" charset="0"/>
              </a:rPr>
              <a:t>Peçete</a:t>
            </a:r>
            <a:r>
              <a:rPr lang="tr-TR" b="1" dirty="0" smtClean="0">
                <a:latin typeface="Comic Sans MS" panose="030F0702030302020204" pitchFamily="66" charset="0"/>
              </a:rPr>
              <a:t>,</a:t>
            </a:r>
          </a:p>
          <a:p>
            <a:r>
              <a:rPr lang="tr-TR" b="1" dirty="0" smtClean="0">
                <a:latin typeface="Comic Sans MS" panose="030F0702030302020204" pitchFamily="66" charset="0"/>
              </a:rPr>
              <a:t> </a:t>
            </a:r>
            <a:r>
              <a:rPr lang="tr-TR" b="1" dirty="0">
                <a:latin typeface="Comic Sans MS" panose="030F0702030302020204" pitchFamily="66" charset="0"/>
              </a:rPr>
              <a:t>dirsek, </a:t>
            </a:r>
            <a:endParaRPr lang="tr-TR" b="1" dirty="0" smtClean="0">
              <a:latin typeface="Comic Sans MS" panose="030F0702030302020204" pitchFamily="66" charset="0"/>
            </a:endParaRPr>
          </a:p>
          <a:p>
            <a:r>
              <a:rPr lang="tr-TR" b="1" dirty="0" smtClean="0">
                <a:latin typeface="Comic Sans MS" panose="030F0702030302020204" pitchFamily="66" charset="0"/>
              </a:rPr>
              <a:t>sandalye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907704" y="598237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4800" b="1" dirty="0" smtClean="0">
                <a:solidFill>
                  <a:schemeClr val="accent1"/>
                </a:solidFill>
              </a:rPr>
              <a:t>KUVER</a:t>
            </a:r>
            <a:endParaRPr lang="tr-TR" sz="4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020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/>
          <a:lstStyle/>
          <a:p>
            <a:pPr algn="ctr"/>
            <a:r>
              <a:rPr lang="tr-TR" b="1" dirty="0">
                <a:latin typeface="Comic Sans MS" panose="030F0702030302020204" pitchFamily="66" charset="0"/>
              </a:rPr>
              <a:t>Resmi Davet ve Yemek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511451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tr-TR" altLang="tr-T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Limon </a:t>
            </a:r>
            <a:r>
              <a:rPr lang="tr-TR" alt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çatalla sıkılmaz</a:t>
            </a:r>
            <a:r>
              <a:rPr lang="tr-TR" altLang="tr-TR" sz="2800" b="1" dirty="0">
                <a:latin typeface="Comic Sans MS" panose="030F0702030302020204" pitchFamily="66" charset="0"/>
              </a:rPr>
              <a:t>,</a:t>
            </a:r>
            <a:r>
              <a:rPr lang="tr-TR" altLang="tr-TR" sz="2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sağ elle sıkılırken sol el siper yapılır. </a:t>
            </a:r>
            <a:r>
              <a:rPr lang="tr-TR" altLang="tr-TR" sz="2800" b="1" dirty="0">
                <a:latin typeface="Comic Sans MS" panose="030F0702030302020204" pitchFamily="66" charset="0"/>
              </a:rPr>
              <a:t>Sıkılan limon çorba alt tabağının yanına konur.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tr-TR" altLang="tr-T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Ekmek </a:t>
            </a:r>
            <a:r>
              <a:rPr lang="tr-TR" altLang="tr-TR" sz="28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ısırılarak</a:t>
            </a:r>
            <a:r>
              <a:rPr lang="tr-TR" altLang="tr-T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yenilmez, </a:t>
            </a:r>
            <a:r>
              <a:rPr lang="tr-TR" altLang="tr-TR" sz="2800" b="1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lokma halinde elle koparılıp yenir. </a:t>
            </a:r>
            <a:endParaRPr lang="tr-TR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45</a:t>
            </a:fld>
            <a:endParaRPr lang="tr-TR"/>
          </a:p>
        </p:txBody>
      </p:sp>
      <p:pic>
        <p:nvPicPr>
          <p:cNvPr id="6" name="Resim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4690"/>
            <a:ext cx="4038600" cy="410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5004048" y="6125234"/>
            <a:ext cx="3898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000" b="1" dirty="0" smtClean="0">
                <a:latin typeface="Comic Sans MS" panose="030F0702030302020204" pitchFamily="66" charset="0"/>
              </a:rPr>
              <a:t>Limon </a:t>
            </a:r>
            <a:r>
              <a:rPr lang="tr-TR" altLang="tr-TR" sz="2000" b="1" dirty="0">
                <a:latin typeface="Comic Sans MS" panose="030F0702030302020204" pitchFamily="66" charset="0"/>
              </a:rPr>
              <a:t>Sıkma Şekli </a:t>
            </a:r>
            <a:endParaRPr lang="tr-T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921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latin typeface="Comic Sans MS" panose="030F0702030302020204" pitchFamily="66" charset="0"/>
              </a:rPr>
              <a:t>Resmi Davet ve Yemek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7504" y="1348408"/>
            <a:ext cx="5040560" cy="5373067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tr-TR" altLang="tr-TR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Kaşık</a:t>
            </a:r>
            <a:r>
              <a:rPr lang="tr-TR" altLang="tr-TR" sz="2400" b="1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çatal veya bıçak </a:t>
            </a:r>
            <a:r>
              <a:rPr lang="tr-TR" altLang="tr-TR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kullanılarak yenir; kesinlikle </a:t>
            </a:r>
            <a:r>
              <a:rPr lang="tr-TR" altLang="tr-TR" sz="24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ekmek banarak </a:t>
            </a:r>
            <a:r>
              <a:rPr lang="tr-TR" altLang="tr-TR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yenmez. </a:t>
            </a:r>
            <a:r>
              <a:rPr lang="tr-TR" altLang="tr-TR" sz="24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Çorbaya ekmek </a:t>
            </a:r>
            <a:r>
              <a:rPr lang="tr-TR" altLang="tr-TR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doğranmaz</a:t>
            </a:r>
            <a:r>
              <a:rPr lang="tr-TR" altLang="tr-TR" sz="24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tr-TR" altLang="tr-TR" sz="24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Et, balık,…..</a:t>
            </a:r>
            <a:r>
              <a:rPr lang="tr-TR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 M H </a:t>
            </a:r>
            <a:r>
              <a:rPr lang="tr-TR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Y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tr-TR" altLang="tr-TR" sz="24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Bacak </a:t>
            </a:r>
            <a:r>
              <a:rPr lang="tr-TR" altLang="tr-TR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bacak</a:t>
            </a:r>
            <a:r>
              <a:rPr lang="tr-TR" altLang="tr-TR" sz="24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tr-TR" altLang="tr-TR" sz="24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üstüne atılmaz</a:t>
            </a:r>
            <a:endParaRPr lang="tr-TR" altLang="tr-TR" sz="24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tr-TR" altLang="tr-TR" sz="24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Protokol </a:t>
            </a:r>
            <a:r>
              <a:rPr lang="tr-TR" altLang="tr-TR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yemeklerinde kürdanla, çatal, bıçak veya parmakla </a:t>
            </a:r>
            <a:r>
              <a:rPr lang="tr-TR" altLang="tr-TR" sz="24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diş </a:t>
            </a:r>
            <a:r>
              <a:rPr lang="tr-TR" altLang="tr-TR" sz="24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karıştırılmaz.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tr-TR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PEÇETE</a:t>
            </a:r>
            <a:endParaRPr lang="tr-TR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46</a:t>
            </a:fld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3694" y="2276873"/>
            <a:ext cx="3692802" cy="407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5343694" y="1340768"/>
            <a:ext cx="31887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24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Çatal Bıçağın Kullanılma </a:t>
            </a:r>
            <a:r>
              <a:rPr lang="tr-TR" altLang="tr-TR" sz="24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Şekli </a:t>
            </a:r>
            <a:endParaRPr lang="tr-T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46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27784" y="1484784"/>
            <a:ext cx="6516216" cy="5070801"/>
          </a:xfrm>
        </p:spPr>
        <p:txBody>
          <a:bodyPr/>
          <a:lstStyle/>
          <a:p>
            <a:pPr algn="r"/>
            <a:r>
              <a:rPr lang="tr-TR" sz="6600" b="1" dirty="0" smtClean="0">
                <a:latin typeface="Comic Sans MS" panose="030F0702030302020204" pitchFamily="66" charset="0"/>
              </a:rPr>
              <a:t>Görgü</a:t>
            </a:r>
          </a:p>
          <a:p>
            <a:pPr marL="0" indent="0" algn="r">
              <a:buNone/>
            </a:pPr>
            <a:r>
              <a:rPr lang="tr-TR" sz="2800" b="1" dirty="0">
                <a:latin typeface="Comic Sans MS" panose="030F0702030302020204" pitchFamily="66" charset="0"/>
              </a:rPr>
              <a:t>y</a:t>
            </a:r>
            <a:r>
              <a:rPr lang="tr-TR" sz="2800" b="1" dirty="0" smtClean="0">
                <a:latin typeface="Comic Sans MS" panose="030F0702030302020204" pitchFamily="66" charset="0"/>
              </a:rPr>
              <a:t>alnızca</a:t>
            </a:r>
          </a:p>
          <a:p>
            <a:pPr marL="0" indent="0" algn="r">
              <a:buNone/>
            </a:pPr>
            <a:r>
              <a:rPr lang="tr-TR" sz="2800" b="1" dirty="0">
                <a:latin typeface="Comic Sans MS" panose="030F0702030302020204" pitchFamily="66" charset="0"/>
              </a:rPr>
              <a:t>ç</a:t>
            </a:r>
            <a:r>
              <a:rPr lang="tr-TR" sz="2800" b="1" dirty="0" smtClean="0">
                <a:latin typeface="Comic Sans MS" panose="030F0702030302020204" pitchFamily="66" charset="0"/>
              </a:rPr>
              <a:t>atal bıçak değil;</a:t>
            </a:r>
          </a:p>
          <a:p>
            <a:pPr algn="r"/>
            <a:r>
              <a:rPr lang="tr-TR" sz="4000" b="1" dirty="0">
                <a:latin typeface="Comic Sans MS" panose="030F0702030302020204" pitchFamily="66" charset="0"/>
              </a:rPr>
              <a:t>h</a:t>
            </a:r>
            <a:r>
              <a:rPr lang="tr-TR" sz="4000" b="1" dirty="0" smtClean="0">
                <a:latin typeface="Comic Sans MS" panose="030F0702030302020204" pitchFamily="66" charset="0"/>
              </a:rPr>
              <a:t>ayattaki tavrımızdır</a:t>
            </a:r>
            <a:r>
              <a:rPr lang="tr-TR" b="1" dirty="0" smtClean="0">
                <a:latin typeface="Comic Sans MS" panose="030F0702030302020204" pitchFamily="66" charset="0"/>
              </a:rPr>
              <a:t>, </a:t>
            </a:r>
          </a:p>
          <a:p>
            <a:pPr marL="0" indent="0" algn="r">
              <a:buNone/>
            </a:pPr>
            <a:r>
              <a:rPr lang="tr-TR" sz="2800" b="1" dirty="0">
                <a:latin typeface="Comic Sans MS" panose="030F0702030302020204" pitchFamily="66" charset="0"/>
              </a:rPr>
              <a:t>y</a:t>
            </a:r>
            <a:r>
              <a:rPr lang="tr-TR" sz="2800" b="1" dirty="0" smtClean="0">
                <a:latin typeface="Comic Sans MS" panose="030F0702030302020204" pitchFamily="66" charset="0"/>
              </a:rPr>
              <a:t>aşam </a:t>
            </a:r>
          </a:p>
          <a:p>
            <a:pPr marL="0" indent="0" algn="r">
              <a:buNone/>
            </a:pPr>
            <a:r>
              <a:rPr lang="tr-TR" sz="2800" b="1" dirty="0">
                <a:latin typeface="Comic Sans MS" panose="030F0702030302020204" pitchFamily="66" charset="0"/>
              </a:rPr>
              <a:t>b</a:t>
            </a:r>
            <a:r>
              <a:rPr lang="tr-TR" sz="2800" b="1" dirty="0" smtClean="0">
                <a:latin typeface="Comic Sans MS" panose="030F0702030302020204" pitchFamily="66" charset="0"/>
              </a:rPr>
              <a:t>içimimizdir.</a:t>
            </a:r>
            <a:endParaRPr lang="tr-TR" sz="2800" b="1" dirty="0">
              <a:latin typeface="Comic Sans MS" panose="030F0702030302020204" pitchFamily="66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863147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ar-SA" sz="4400" b="1" dirty="0" smtClean="0"/>
          </a:p>
          <a:p>
            <a:pPr algn="ctr"/>
            <a:r>
              <a:rPr lang="ar-SA" sz="4400" b="1" dirty="0"/>
              <a:t>من أصلح ما بينه وبين الله</a:t>
            </a:r>
          </a:p>
          <a:p>
            <a:pPr algn="ctr"/>
            <a:r>
              <a:rPr lang="ar-SA" sz="4400" b="1" dirty="0"/>
              <a:t> أصلح الله ما بينه وبين الناس</a:t>
            </a:r>
            <a:endParaRPr lang="tr-TR" sz="4400" b="1" dirty="0"/>
          </a:p>
          <a:p>
            <a:pPr marL="0" indent="0" algn="ctr">
              <a:buNone/>
            </a:pPr>
            <a:endParaRPr lang="tr-TR" sz="4400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5768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latin typeface="Comic Sans MS" panose="030F0702030302020204" pitchFamily="66" charset="0"/>
              </a:rPr>
              <a:t>Yararlanılabilecek Kaynaklar</a:t>
            </a:r>
            <a:endParaRPr lang="tr-TR" b="1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b="1" dirty="0" smtClean="0">
              <a:latin typeface="Comic Sans MS" panose="030F0702030302020204" pitchFamily="66" charset="0"/>
            </a:endParaRPr>
          </a:p>
          <a:p>
            <a:endParaRPr lang="tr-TR" b="1" dirty="0">
              <a:latin typeface="Comic Sans MS" panose="030F0702030302020204" pitchFamily="66" charset="0"/>
            </a:endParaRPr>
          </a:p>
          <a:p>
            <a:r>
              <a:rPr lang="tr-TR" b="1" dirty="0" smtClean="0">
                <a:latin typeface="Comic Sans MS" panose="030F0702030302020204" pitchFamily="66" charset="0"/>
              </a:rPr>
              <a:t>Kurumsal ve Sosyal Davranış Bilgileri, Tahir Kasım TOPRAK.</a:t>
            </a:r>
          </a:p>
          <a:p>
            <a:r>
              <a:rPr lang="tr-TR" b="1" dirty="0" smtClean="0">
                <a:latin typeface="Comic Sans MS" panose="030F0702030302020204" pitchFamily="66" charset="0"/>
              </a:rPr>
              <a:t>İslam’da </a:t>
            </a:r>
            <a:r>
              <a:rPr lang="tr-TR" b="1" dirty="0" err="1" smtClean="0">
                <a:latin typeface="Comic Sans MS" panose="030F0702030302020204" pitchFamily="66" charset="0"/>
              </a:rPr>
              <a:t>Âdab</a:t>
            </a:r>
            <a:r>
              <a:rPr lang="tr-TR" b="1" dirty="0" smtClean="0">
                <a:latin typeface="Comic Sans MS" panose="030F0702030302020204" pitchFamily="66" charset="0"/>
              </a:rPr>
              <a:t>-ı </a:t>
            </a:r>
            <a:r>
              <a:rPr lang="tr-TR" b="1" dirty="0" err="1" smtClean="0">
                <a:latin typeface="Comic Sans MS" panose="030F0702030302020204" pitchFamily="66" charset="0"/>
              </a:rPr>
              <a:t>Muâşeret</a:t>
            </a:r>
            <a:r>
              <a:rPr lang="tr-TR" b="1" dirty="0" smtClean="0">
                <a:latin typeface="Comic Sans MS" panose="030F0702030302020204" pitchFamily="66" charset="0"/>
              </a:rPr>
              <a:t> Görgü Kuralları, </a:t>
            </a:r>
            <a:r>
              <a:rPr lang="tr-TR" b="1" dirty="0" err="1" smtClean="0">
                <a:latin typeface="Comic Sans MS" panose="030F0702030302020204" pitchFamily="66" charset="0"/>
              </a:rPr>
              <a:t>Abdülfettah</a:t>
            </a:r>
            <a:r>
              <a:rPr lang="tr-TR" b="1" dirty="0" smtClean="0">
                <a:latin typeface="Comic Sans MS" panose="030F0702030302020204" pitchFamily="66" charset="0"/>
              </a:rPr>
              <a:t> </a:t>
            </a:r>
            <a:r>
              <a:rPr lang="tr-TR" b="1" dirty="0" err="1" smtClean="0">
                <a:latin typeface="Comic Sans MS" panose="030F0702030302020204" pitchFamily="66" charset="0"/>
              </a:rPr>
              <a:t>Ebû</a:t>
            </a:r>
            <a:r>
              <a:rPr lang="tr-TR" b="1" dirty="0" smtClean="0">
                <a:latin typeface="Comic Sans MS" panose="030F0702030302020204" pitchFamily="66" charset="0"/>
              </a:rPr>
              <a:t> Gudde.</a:t>
            </a:r>
          </a:p>
          <a:p>
            <a:endParaRPr lang="tr-TR" b="1" dirty="0">
              <a:latin typeface="Comic Sans MS" panose="030F0702030302020204" pitchFamily="66" charset="0"/>
            </a:endParaRPr>
          </a:p>
          <a:p>
            <a:endParaRPr lang="tr-TR" b="1" dirty="0">
              <a:latin typeface="Comic Sans MS" panose="030F0702030302020204" pitchFamily="66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25024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42844" y="0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Users\KONEM\Desktop\IMG_20220126_202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</p:spPr>
      </p:pic>
      <p:sp>
        <p:nvSpPr>
          <p:cNvPr id="11" name="10 Dikdörtgen"/>
          <p:cNvSpPr/>
          <p:nvPr/>
        </p:nvSpPr>
        <p:spPr>
          <a:xfrm>
            <a:off x="2000232" y="500042"/>
            <a:ext cx="5288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r-TR" sz="36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İnsan insana emanettir.</a:t>
            </a:r>
            <a:endParaRPr lang="tr-TR" sz="4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95460"/>
          </a:xfrm>
        </p:spPr>
        <p:txBody>
          <a:bodyPr>
            <a:normAutofit/>
          </a:bodyPr>
          <a:lstStyle/>
          <a:p>
            <a:pPr algn="ctr"/>
            <a:r>
              <a:rPr lang="tr-TR" sz="5400" b="1" spc="-100" dirty="0">
                <a:latin typeface="Comic Sans MS" panose="030F0702030302020204" pitchFamily="66" charset="0"/>
              </a:rPr>
              <a:t>Yaşam </a:t>
            </a:r>
            <a:r>
              <a:rPr lang="tr-TR" sz="5400" b="1" dirty="0">
                <a:latin typeface="Comic Sans MS" panose="030F0702030302020204" pitchFamily="66" charset="0"/>
              </a:rPr>
              <a:t>Alanımız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7858148" y="6357958"/>
            <a:ext cx="7620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6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65713"/>
            <a:ext cx="4357686" cy="2539276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0" y="1166840"/>
            <a:ext cx="1090683" cy="9489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dirty="0">
                <a:solidFill>
                  <a:srgbClr val="D9D9D9"/>
                </a:solidFill>
                <a:latin typeface="Arial"/>
                <a:cs typeface="Arial"/>
              </a:rPr>
              <a:t>Özel</a:t>
            </a:r>
            <a:r>
              <a:rPr lang="tr-TR" spc="-19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endParaRPr lang="tr-TR" spc="-5" dirty="0" smtClean="0">
              <a:solidFill>
                <a:srgbClr val="D9D9D9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pc="-5" dirty="0" smtClean="0">
                <a:solidFill>
                  <a:srgbClr val="D9D9D9"/>
                </a:solidFill>
                <a:latin typeface="Arial"/>
                <a:cs typeface="Arial"/>
              </a:rPr>
              <a:t>Sosyal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pc="-5" dirty="0" smtClean="0">
                <a:solidFill>
                  <a:srgbClr val="D9D9D9"/>
                </a:solidFill>
                <a:latin typeface="Arial"/>
                <a:cs typeface="Arial"/>
              </a:rPr>
              <a:t>Kamusal</a:t>
            </a:r>
            <a:endParaRPr lang="tr-TR" dirty="0">
              <a:latin typeface="Arial"/>
              <a:cs typeface="Arial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7000892" y="6000768"/>
            <a:ext cx="200026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5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Gözlük/Bulgaristan</a:t>
            </a:r>
          </a:p>
          <a:p>
            <a:r>
              <a:rPr lang="tr-TR" sz="105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İletişimsizlik</a:t>
            </a:r>
          </a:p>
          <a:p>
            <a:r>
              <a:rPr lang="tr-TR" sz="105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Toplumsal hayat kuralları</a:t>
            </a:r>
            <a:endParaRPr lang="tr-TR" sz="105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KONEM\Desktop\Protokol\resimler\ind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214423"/>
            <a:ext cx="4429123" cy="3071834"/>
          </a:xfrm>
          <a:prstGeom prst="rect">
            <a:avLst/>
          </a:prstGeom>
          <a:noFill/>
        </p:spPr>
      </p:pic>
      <p:pic>
        <p:nvPicPr>
          <p:cNvPr id="6" name="Picture 2" descr="C:\Users\KONEM\Desktop\Protokol\resimler\Slayt Resim\indir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285860"/>
            <a:ext cx="4714876" cy="5572140"/>
          </a:xfrm>
          <a:prstGeom prst="rect">
            <a:avLst/>
          </a:prstGeom>
          <a:noFill/>
        </p:spPr>
      </p:pic>
      <p:sp>
        <p:nvSpPr>
          <p:cNvPr id="9" name="8 Dikdörtgen"/>
          <p:cNvSpPr/>
          <p:nvPr/>
        </p:nvSpPr>
        <p:spPr>
          <a:xfrm>
            <a:off x="0" y="5786454"/>
            <a:ext cx="457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Gözlük/Bulgaristan</a:t>
            </a:r>
          </a:p>
          <a:p>
            <a:r>
              <a:rPr lang="tr-TR" sz="14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İletişimsizlik</a:t>
            </a:r>
          </a:p>
          <a:p>
            <a:r>
              <a:rPr lang="tr-TR" sz="14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Toplumsal hayat kuralları</a:t>
            </a:r>
            <a:endParaRPr lang="tr-TR" sz="14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53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tr-TR" sz="4800" b="1" dirty="0" smtClean="0">
                <a:latin typeface="Comic Sans MS" panose="030F0702030302020204" pitchFamily="66" charset="0"/>
              </a:rPr>
              <a:t>İletişim  </a:t>
            </a:r>
            <a:r>
              <a:rPr lang="tr-TR" sz="2800" b="1" dirty="0" smtClean="0">
                <a:latin typeface="Comic Sans MS" panose="030F0702030302020204" pitchFamily="66" charset="0"/>
              </a:rPr>
              <a:t>%80</a:t>
            </a:r>
            <a:endParaRPr lang="tr-TR" sz="48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4714908" cy="4857784"/>
          </a:xfrm>
        </p:spPr>
        <p:txBody>
          <a:bodyPr>
            <a:normAutofit/>
          </a:bodyPr>
          <a:lstStyle/>
          <a:p>
            <a:r>
              <a:rPr lang="tr-TR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A. Sözlü </a:t>
            </a:r>
            <a:r>
              <a:rPr lang="tr-TR" sz="3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İletişim </a:t>
            </a:r>
          </a:p>
          <a:p>
            <a:endParaRPr lang="tr-TR" sz="2800" b="1" dirty="0" smtClean="0">
              <a:latin typeface="Comic Sans MS" panose="030F0702030302020204" pitchFamily="66" charset="0"/>
            </a:endParaRPr>
          </a:p>
          <a:p>
            <a:r>
              <a:rPr lang="tr-TR" sz="2800" b="1" dirty="0">
                <a:latin typeface="Comic Sans MS" panose="030F0702030302020204" pitchFamily="66" charset="0"/>
              </a:rPr>
              <a:t>Konuşma, sadece kelimeleri yan yana dizilmesi değildir. </a:t>
            </a:r>
            <a:endParaRPr lang="tr-TR" sz="2800" b="1" dirty="0" smtClean="0">
              <a:latin typeface="Comic Sans MS" panose="030F0702030302020204" pitchFamily="66" charset="0"/>
            </a:endParaRPr>
          </a:p>
          <a:p>
            <a:endParaRPr lang="tr-TR" sz="2800" b="1" dirty="0">
              <a:latin typeface="Comic Sans MS" panose="030F0702030302020204" pitchFamily="66" charset="0"/>
            </a:endParaRPr>
          </a:p>
          <a:p>
            <a:r>
              <a:rPr lang="tr-TR" sz="2800" b="1" dirty="0">
                <a:latin typeface="Comic Sans MS" panose="030F0702030302020204" pitchFamily="66" charset="0"/>
              </a:rPr>
              <a:t>Ses tonu, vurgu gibi hususların yanında jest ve davranışlar da sözün gücünü </a:t>
            </a:r>
            <a:r>
              <a:rPr lang="tr-TR" sz="2800" b="1" dirty="0" smtClean="0">
                <a:latin typeface="Comic Sans MS" panose="030F0702030302020204" pitchFamily="66" charset="0"/>
              </a:rPr>
              <a:t>arttırır</a:t>
            </a:r>
          </a:p>
          <a:p>
            <a:endParaRPr lang="tr-TR" sz="2800" b="1" dirty="0" smtClean="0">
              <a:latin typeface="Comic Sans MS" panose="030F0702030302020204" pitchFamily="66" charset="0"/>
            </a:endParaRPr>
          </a:p>
          <a:p>
            <a:endParaRPr lang="tr-TR" b="1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7</a:t>
            </a:fld>
            <a:endParaRPr lang="tr-TR"/>
          </a:p>
        </p:txBody>
      </p:sp>
      <p:pic>
        <p:nvPicPr>
          <p:cNvPr id="2050" name="Picture 2" descr="C:\Users\KONEM\Desktop\FB_IMG_1611012315832 - Kop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357298"/>
            <a:ext cx="4000528" cy="5214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125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tr-TR" sz="4800" b="1" dirty="0" smtClean="0">
                <a:latin typeface="Comic Sans MS" panose="030F0702030302020204" pitchFamily="66" charset="0"/>
              </a:rPr>
              <a:t>İletişim  </a:t>
            </a:r>
            <a:r>
              <a:rPr lang="tr-TR" sz="2800" b="1" dirty="0" smtClean="0">
                <a:latin typeface="Comic Sans MS" panose="030F0702030302020204" pitchFamily="66" charset="0"/>
              </a:rPr>
              <a:t>%80</a:t>
            </a:r>
            <a:endParaRPr lang="tr-TR" sz="480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85720" y="1785926"/>
            <a:ext cx="3960440" cy="4434840"/>
          </a:xfrm>
        </p:spPr>
        <p:txBody>
          <a:bodyPr>
            <a:normAutofit fontScale="92500" lnSpcReduction="20000"/>
          </a:bodyPr>
          <a:lstStyle/>
          <a:p>
            <a:r>
              <a:rPr lang="tr-TR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B. Sözsüz </a:t>
            </a:r>
            <a:r>
              <a:rPr lang="tr-TR" sz="3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İletişim</a:t>
            </a:r>
          </a:p>
          <a:p>
            <a:endParaRPr lang="tr-TR" sz="3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2800" b="1" dirty="0">
                <a:latin typeface="Comic Sans MS" panose="030F0702030302020204" pitchFamily="66" charset="0"/>
              </a:rPr>
              <a:t>1. Yüz İfadeleri </a:t>
            </a:r>
            <a:r>
              <a:rPr lang="tr-TR" sz="2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(mimikler/göz)</a:t>
            </a:r>
          </a:p>
          <a:p>
            <a:pPr marL="0" indent="0">
              <a:buNone/>
            </a:pPr>
            <a:r>
              <a:rPr lang="tr-TR" sz="2800" b="1" dirty="0">
                <a:latin typeface="Comic Sans MS" panose="030F0702030302020204" pitchFamily="66" charset="0"/>
              </a:rPr>
              <a:t>2. </a:t>
            </a:r>
            <a:r>
              <a:rPr lang="tr-TR" sz="2800" b="1" dirty="0" smtClean="0">
                <a:latin typeface="Comic Sans MS" panose="030F0702030302020204" pitchFamily="66" charset="0"/>
              </a:rPr>
              <a:t>Jestler </a:t>
            </a:r>
            <a:endParaRPr lang="tr-TR" sz="28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2800" b="1" dirty="0">
                <a:latin typeface="Comic Sans MS" panose="030F0702030302020204" pitchFamily="66" charset="0"/>
              </a:rPr>
              <a:t>3. Dokunma (bedensel temas)</a:t>
            </a:r>
          </a:p>
          <a:p>
            <a:pPr marL="0" indent="0">
              <a:buNone/>
            </a:pPr>
            <a:r>
              <a:rPr lang="tr-TR" sz="2800" b="1" dirty="0">
                <a:latin typeface="Comic Sans MS" panose="030F0702030302020204" pitchFamily="66" charset="0"/>
              </a:rPr>
              <a:t>4. Bedenin Duruşu </a:t>
            </a:r>
          </a:p>
          <a:p>
            <a:pPr marL="0" indent="0">
              <a:buNone/>
            </a:pPr>
            <a:r>
              <a:rPr lang="tr-TR" sz="2800" b="1" dirty="0">
                <a:latin typeface="Comic Sans MS" panose="030F0702030302020204" pitchFamily="66" charset="0"/>
              </a:rPr>
              <a:t>5. </a:t>
            </a:r>
            <a:r>
              <a:rPr lang="tr-TR" sz="2800" b="1" dirty="0" smtClean="0">
                <a:latin typeface="Comic Sans MS" panose="030F0702030302020204" pitchFamily="66" charset="0"/>
              </a:rPr>
              <a:t>Giyim-Kuşam</a:t>
            </a:r>
          </a:p>
          <a:p>
            <a:pPr marL="0" indent="0">
              <a:buNone/>
            </a:pPr>
            <a:endParaRPr lang="tr-TR" sz="24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sz="2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Nasıl Göründüğümüz / Mesafe</a:t>
            </a:r>
            <a:endParaRPr lang="tr-TR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8</a:t>
            </a:fld>
            <a:endParaRPr lang="tr-TR"/>
          </a:p>
        </p:txBody>
      </p:sp>
      <p:pic>
        <p:nvPicPr>
          <p:cNvPr id="1027" name="Picture 3" descr="C:\Users\KONEM\Desktop\IMG_20210718_2249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357298"/>
            <a:ext cx="4572032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125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latin typeface="Comic Sans MS" panose="030F0702030302020204" pitchFamily="66" charset="0"/>
              </a:rPr>
              <a:t>Kıyafet  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5286380" cy="5452715"/>
          </a:xfrm>
        </p:spPr>
        <p:txBody>
          <a:bodyPr>
            <a:noAutofit/>
          </a:bodyPr>
          <a:lstStyle/>
          <a:p>
            <a:pPr marL="342900" lvl="1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20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İLK İLETİŞİM </a:t>
            </a:r>
            <a:r>
              <a:rPr lang="tr-TR" sz="2000" b="1" dirty="0" smtClean="0">
                <a:latin typeface="Comic Sans MS" panose="030F0702030302020204" pitchFamily="66" charset="0"/>
              </a:rPr>
              <a:t>aracı kıyafettir</a:t>
            </a: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2000" b="1" dirty="0">
                <a:latin typeface="Comic Sans MS" panose="030F0702030302020204" pitchFamily="66" charset="0"/>
              </a:rPr>
              <a:t>İlk izlenim  10 sn-4 </a:t>
            </a:r>
            <a:r>
              <a:rPr lang="tr-TR" sz="2000" b="1" dirty="0" err="1">
                <a:latin typeface="Comic Sans MS" panose="030F0702030302020204" pitchFamily="66" charset="0"/>
              </a:rPr>
              <a:t>dk</a:t>
            </a:r>
            <a:r>
              <a:rPr lang="tr-TR" sz="2000" b="1" dirty="0">
                <a:latin typeface="Comic Sans MS" panose="030F0702030302020204" pitchFamily="66" charset="0"/>
              </a:rPr>
              <a:t>  içinde </a:t>
            </a:r>
            <a:r>
              <a:rPr lang="tr-TR" sz="2000" b="1" dirty="0" smtClean="0">
                <a:latin typeface="Comic Sans MS" panose="030F0702030302020204" pitchFamily="66" charset="0"/>
              </a:rPr>
              <a:t>oluşur</a:t>
            </a: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20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İlk izlenim TEKRARLANAMAZ</a:t>
            </a: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20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% 65 Değişmez</a:t>
            </a: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20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İlk </a:t>
            </a:r>
            <a:r>
              <a:rPr lang="tr-TR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izlenimde dikkati </a:t>
            </a:r>
            <a:r>
              <a:rPr lang="tr-TR" sz="20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çeken karşımızdakinin;</a:t>
            </a: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2000" b="1" dirty="0" smtClean="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kılık </a:t>
            </a:r>
            <a:r>
              <a:rPr lang="tr-TR" sz="2000" b="1" dirty="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 </a:t>
            </a:r>
            <a:r>
              <a:rPr lang="tr-TR" sz="2000" b="1" dirty="0" smtClean="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kıyafeti,</a:t>
            </a: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2000" b="1" dirty="0" smtClean="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duruşu,</a:t>
            </a: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2000" b="1" dirty="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</a:t>
            </a:r>
            <a:r>
              <a:rPr lang="tr-TR" sz="2000" b="1" dirty="0" smtClean="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ülümsemesi</a:t>
            </a:r>
            <a:endParaRPr lang="tr-TR" sz="2000" b="1" dirty="0">
              <a:solidFill>
                <a:schemeClr val="accent2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2000" b="1" dirty="0" smtClean="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ve mimikleridir</a:t>
            </a:r>
            <a:r>
              <a:rPr lang="tr-TR" sz="20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  İmaj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r-TR" sz="20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Güzel kıyafet iyi bir tavsiye mektubudur.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5868144" y="6228020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chemeClr val="bg1"/>
                </a:solidFill>
              </a:rPr>
              <a:t>إنكم قادمون على إخوانكم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7" name="6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1" name="Picture 3" descr="C:\Users\KONEM\Desktop\Protokol\resimler\Slayt Resim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285860"/>
            <a:ext cx="4357686" cy="5572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6667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7746</TotalTime>
  <Words>1482</Words>
  <Application>Microsoft Office PowerPoint</Application>
  <PresentationFormat>Ekran Gösterisi (4:3)</PresentationFormat>
  <Paragraphs>351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0" baseType="lpstr">
      <vt:lpstr>Akış</vt:lpstr>
      <vt:lpstr>Âdâb-ı Muâşeret ve Resmi Görgü Kuralları </vt:lpstr>
      <vt:lpstr>Slayt 2</vt:lpstr>
      <vt:lpstr>Slayt 3</vt:lpstr>
      <vt:lpstr>Slayt 4</vt:lpstr>
      <vt:lpstr>Slayt 5</vt:lpstr>
      <vt:lpstr>Yaşam Alanımız</vt:lpstr>
      <vt:lpstr>İletişim  %80</vt:lpstr>
      <vt:lpstr>İletişim  %80</vt:lpstr>
      <vt:lpstr>Kıyafet  </vt:lpstr>
      <vt:lpstr>Kıyafet</vt:lpstr>
      <vt:lpstr>Kıyafet</vt:lpstr>
      <vt:lpstr>Kıyafette Kaçınılması Gereken Hususlar</vt:lpstr>
      <vt:lpstr>Slayt 13</vt:lpstr>
      <vt:lpstr>Âdâb-ı Muâşeret</vt:lpstr>
      <vt:lpstr>Âdâb-ı Muâşeret</vt:lpstr>
      <vt:lpstr>Slayt 16</vt:lpstr>
      <vt:lpstr>Slayt 17</vt:lpstr>
      <vt:lpstr>Slayt 18</vt:lpstr>
      <vt:lpstr>Zarif İnsanın Alışkanlıkları</vt:lpstr>
      <vt:lpstr>Resmi Görgü Kuralları </vt:lpstr>
      <vt:lpstr>Resmi İletişim Alanları</vt:lpstr>
      <vt:lpstr>       Resmi Davranış İlkeleri</vt:lpstr>
      <vt:lpstr>Slayt 23</vt:lpstr>
      <vt:lpstr>Temsil niteliği,</vt:lpstr>
      <vt:lpstr>       Resmi Davranış İlkeleri</vt:lpstr>
      <vt:lpstr>Resmi törenlerde - konferans salonlarında  oturma düzenleri</vt:lpstr>
      <vt:lpstr>Slayt 27</vt:lpstr>
      <vt:lpstr>Yöneticilerle İlişkiler</vt:lpstr>
      <vt:lpstr>Yöneticilerle İlişkiler</vt:lpstr>
      <vt:lpstr>Yöneticilerle İlişkiler</vt:lpstr>
      <vt:lpstr>Yöneticilerle İlişkiler</vt:lpstr>
      <vt:lpstr>Yöneticilerle İlişkiler</vt:lpstr>
      <vt:lpstr>Telefonla İletişim Metodları</vt:lpstr>
      <vt:lpstr>Telefonla İletişim Metodları</vt:lpstr>
      <vt:lpstr>Selamlama</vt:lpstr>
      <vt:lpstr>Tokalaşma</vt:lpstr>
      <vt:lpstr>Tokalaşma</vt:lpstr>
      <vt:lpstr>Tanışma</vt:lpstr>
      <vt:lpstr>Hitap/Konuşma</vt:lpstr>
      <vt:lpstr>Hitap/Konuşma</vt:lpstr>
      <vt:lpstr>Hitap/Konuşma</vt:lpstr>
      <vt:lpstr>Hitap/Konuşma</vt:lpstr>
      <vt:lpstr>Resmi Davet ve Yemek</vt:lpstr>
      <vt:lpstr>Sağdaki içecekler, soldaki yiyecekler bize aittir</vt:lpstr>
      <vt:lpstr>Resmi Davet ve Yemek</vt:lpstr>
      <vt:lpstr>Resmi Davet ve Yemek</vt:lpstr>
      <vt:lpstr>Slayt 47</vt:lpstr>
      <vt:lpstr>Slayt 48</vt:lpstr>
      <vt:lpstr>Yararlanılabilecek Kaynaklar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Ahmet Şahin</dc:creator>
  <cp:lastModifiedBy>KONEM</cp:lastModifiedBy>
  <cp:revision>628</cp:revision>
  <dcterms:created xsi:type="dcterms:W3CDTF">2017-07-11T12:00:59Z</dcterms:created>
  <dcterms:modified xsi:type="dcterms:W3CDTF">2022-03-08T06:12:00Z</dcterms:modified>
</cp:coreProperties>
</file>